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Требование №1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Процент участников получивших "зачет" по требованиям и критериям итогового сочинения (изложения)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Требование №2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Процент участников получивших "зачет" по требованиям и критериям итогового сочинения (изложения)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Критерий №1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Процент участников получивших "зачет" по требованиям и критериям итогового сочинения (изложения)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95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Критерий №2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Процент участников получивших "зачет" по требованиям и критериям итогового сочинения (изложения)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84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Критерий №3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Процент участников получивших "зачет" по требованиям и критериям итогового сочинения (изложения)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89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Критерий №4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Процент участников получивших "зачет" по требованиям и критериям итогового сочинения (изложения)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95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Критерий №5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Процент участников получивших "зачет" по требованиям и критериям итогового сочинения (изложения)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447936"/>
        <c:axId val="35449856"/>
      </c:barChart>
      <c:catAx>
        <c:axId val="35447936"/>
        <c:scaling>
          <c:orientation val="minMax"/>
        </c:scaling>
        <c:delete val="0"/>
        <c:axPos val="b"/>
        <c:majorTickMark val="out"/>
        <c:minorTickMark val="none"/>
        <c:tickLblPos val="nextTo"/>
        <c:crossAx val="35449856"/>
        <c:crosses val="autoZero"/>
        <c:auto val="1"/>
        <c:lblAlgn val="ctr"/>
        <c:lblOffset val="100"/>
        <c:noMultiLvlLbl val="0"/>
      </c:catAx>
      <c:valAx>
        <c:axId val="354498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4479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обучающихся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Тема №108</c:v>
                </c:pt>
                <c:pt idx="1">
                  <c:v>Тема №206</c:v>
                </c:pt>
                <c:pt idx="2">
                  <c:v>Тема №313</c:v>
                </c:pt>
                <c:pt idx="3">
                  <c:v>Тема №412</c:v>
                </c:pt>
                <c:pt idx="4">
                  <c:v>Тема №504</c:v>
                </c:pt>
                <c:pt idx="5">
                  <c:v>Тема №612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</c:v>
                </c:pt>
                <c:pt idx="1">
                  <c:v>4</c:v>
                </c:pt>
                <c:pt idx="2">
                  <c:v>0</c:v>
                </c:pt>
                <c:pt idx="3">
                  <c:v>3</c:v>
                </c:pt>
                <c:pt idx="4">
                  <c:v>1</c:v>
                </c:pt>
                <c:pt idx="5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81632"/>
        <c:axId val="35481472"/>
      </c:barChart>
      <c:catAx>
        <c:axId val="33781632"/>
        <c:scaling>
          <c:orientation val="minMax"/>
        </c:scaling>
        <c:delete val="0"/>
        <c:axPos val="b"/>
        <c:majorTickMark val="out"/>
        <c:minorTickMark val="none"/>
        <c:tickLblPos val="nextTo"/>
        <c:crossAx val="35481472"/>
        <c:crosses val="autoZero"/>
        <c:auto val="1"/>
        <c:lblAlgn val="ctr"/>
        <c:lblOffset val="100"/>
        <c:noMultiLvlLbl val="0"/>
      </c:catAx>
      <c:valAx>
        <c:axId val="35481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7816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 b="1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996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86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568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0185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518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20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32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398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59672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6610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196752"/>
            <a:ext cx="7772400" cy="1008112"/>
          </a:xfrm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</a:rPr>
              <a:t>АНАЛИТИЧЕСКАЯ СПРАВКА </a:t>
            </a:r>
            <a:r>
              <a:rPr lang="ru-RU" dirty="0">
                <a:solidFill>
                  <a:srgbClr val="000000"/>
                </a:solidFill>
              </a:rPr>
              <a:t/>
            </a:r>
            <a:br>
              <a:rPr lang="ru-RU" dirty="0">
                <a:solidFill>
                  <a:srgbClr val="000000"/>
                </a:solidFill>
              </a:rPr>
            </a:b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3140968"/>
            <a:ext cx="6495256" cy="3259832"/>
          </a:xfrm>
        </p:spPr>
        <p:txBody>
          <a:bodyPr/>
          <a:lstStyle/>
          <a:p>
            <a:r>
              <a:rPr lang="ru-RU" sz="2800" b="1" dirty="0">
                <a:solidFill>
                  <a:schemeClr val="accent4"/>
                </a:solidFill>
              </a:rPr>
              <a:t>о результатах итогового сочинения (изложения)</a:t>
            </a:r>
            <a:endParaRPr lang="ru-RU" sz="2800" dirty="0">
              <a:solidFill>
                <a:schemeClr val="accent4"/>
              </a:solidFill>
            </a:endParaRPr>
          </a:p>
          <a:p>
            <a:r>
              <a:rPr lang="ru-RU" sz="2800" b="1" dirty="0">
                <a:solidFill>
                  <a:schemeClr val="accent4"/>
                </a:solidFill>
              </a:rPr>
              <a:t> по русскому языку обучающихся 11-х классов в </a:t>
            </a:r>
            <a:r>
              <a:rPr lang="ru-RU" sz="2800" b="1" dirty="0" smtClean="0">
                <a:solidFill>
                  <a:schemeClr val="accent4"/>
                </a:solidFill>
              </a:rPr>
              <a:t>2024 </a:t>
            </a:r>
            <a:r>
              <a:rPr lang="ru-RU" sz="2800" b="1" dirty="0">
                <a:solidFill>
                  <a:schemeClr val="accent4"/>
                </a:solidFill>
              </a:rPr>
              <a:t>году</a:t>
            </a:r>
            <a:endParaRPr lang="ru-RU" sz="28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283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4277" y="404664"/>
            <a:ext cx="6359395" cy="715962"/>
          </a:xfrm>
        </p:spPr>
        <p:txBody>
          <a:bodyPr/>
          <a:lstStyle/>
          <a:p>
            <a:r>
              <a:rPr lang="ru-RU" sz="3600" cap="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br>
              <a:rPr lang="ru-RU" sz="3600" cap="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196752"/>
            <a:ext cx="7315200" cy="4191000"/>
          </a:xfrm>
        </p:spPr>
        <p:txBody>
          <a:bodyPr/>
          <a:lstStyle/>
          <a:p>
            <a:r>
              <a:rPr lang="ru-RU" sz="2800" dirty="0" smtClean="0">
                <a:solidFill>
                  <a:srgbClr val="000000"/>
                </a:solidFill>
              </a:rPr>
              <a:t>В </a:t>
            </a:r>
            <a:r>
              <a:rPr lang="ru-RU" sz="2800" dirty="0">
                <a:solidFill>
                  <a:srgbClr val="000000"/>
                </a:solidFill>
              </a:rPr>
              <a:t>написании итогового сочинения (изложения) по русскому языку участвовали 19 обучающихся 11­х классов, что составило 95</a:t>
            </a:r>
            <a:r>
              <a:rPr lang="ru-RU" sz="2800" i="1" dirty="0">
                <a:solidFill>
                  <a:srgbClr val="000000"/>
                </a:solidFill>
              </a:rPr>
              <a:t> процентов</a:t>
            </a:r>
            <a:r>
              <a:rPr lang="ru-RU" sz="2800" dirty="0">
                <a:solidFill>
                  <a:srgbClr val="000000"/>
                </a:solidFill>
              </a:rPr>
              <a:t> от общего количества выпускников. У одной обучающейся уже есть зачет по итоговому сочинению. Трое, из участвовавших в написании работы – не справились с её выполнением, так как не смогли выполнить все обязательные критерии.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02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332656"/>
            <a:ext cx="8194104" cy="6152728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</a:rPr>
              <a:t>В соответствии с Федеральным законом от 29.12.2012г. №273-ФЗ «Об образовании в Российской Федерации», приказом Министерства просвещения и </a:t>
            </a:r>
            <a:r>
              <a:rPr lang="ru-RU" sz="2000" dirty="0" err="1">
                <a:solidFill>
                  <a:srgbClr val="000000"/>
                </a:solidFill>
              </a:rPr>
              <a:t>Рособрнадзора</a:t>
            </a:r>
            <a:r>
              <a:rPr lang="ru-RU" sz="2000" dirty="0">
                <a:solidFill>
                  <a:srgbClr val="000000"/>
                </a:solidFill>
              </a:rPr>
              <a:t> от 4 апреля 2023 г. N 233/552 "Об утверждении Порядка проведения государственной итоговой аттестации по образовательным программам среднего общего образования", а также приказом Министерства образования и молодежной политики Свердловской области от 02.12.2019 № 455-Д «Об утверждении порядка проведения, порядка проверки итогового сочинения (изложения), местах, порядке и сроках хранения и уничтожения оригиналов бланков итогового сочинения (изложения) на территории Свердловской области», с целью исполнения порядка проведения государственной итоговой аттестации по образовательным программам среднего общего образования, </a:t>
            </a:r>
            <a:r>
              <a:rPr lang="ru-RU" sz="2000" dirty="0">
                <a:solidFill>
                  <a:srgbClr val="000000"/>
                </a:solidFill>
              </a:rPr>
              <a:t>методических документов, рекомендуемых к использованию при организации и проведении итогового сочинения (изложения) в 2024/2025 учебном году, утвержденных письмом </a:t>
            </a:r>
            <a:r>
              <a:rPr lang="ru-RU" sz="2000" dirty="0" err="1">
                <a:solidFill>
                  <a:srgbClr val="000000"/>
                </a:solidFill>
              </a:rPr>
              <a:t>Рособрнадзора</a:t>
            </a:r>
            <a:r>
              <a:rPr lang="ru-RU" sz="2000" dirty="0">
                <a:solidFill>
                  <a:srgbClr val="000000"/>
                </a:solidFill>
              </a:rPr>
              <a:t> от 14.10.2024 №04-323,</a:t>
            </a:r>
            <a:r>
              <a:rPr lang="ru-RU" sz="2000" dirty="0" smtClean="0">
                <a:solidFill>
                  <a:srgbClr val="000000"/>
                </a:solidFill>
              </a:rPr>
              <a:t> </a:t>
            </a:r>
            <a:r>
              <a:rPr lang="ru-RU" sz="2000" dirty="0">
                <a:solidFill>
                  <a:srgbClr val="000000"/>
                </a:solidFill>
              </a:rPr>
              <a:t>с целью соблюдения прав учащихся, было проведено итоговое сочинение по русскому языку в 11-х классах. </a:t>
            </a:r>
          </a:p>
        </p:txBody>
      </p:sp>
    </p:spTree>
    <p:extLst>
      <p:ext uri="{BB962C8B-B14F-4D97-AF65-F5344CB8AC3E}">
        <p14:creationId xmlns:p14="http://schemas.microsoft.com/office/powerpoint/2010/main" val="3046506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5736" y="260648"/>
            <a:ext cx="6811144" cy="6495256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Цель: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проверить умение создавать собственное связное высказывание на заданную тему с опорой на литературный материал. При этом особое внимание уделяется умению выпускника грамотно аргументировать свои мысли и утверждения. </a:t>
            </a:r>
            <a:endParaRPr lang="ru-RU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r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Срок проведения: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04.12.2024г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4019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9752" y="1052736"/>
            <a:ext cx="6667128" cy="5616624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Сроки проверки работ экспертной комиссией: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05.12.2024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–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09.12.2024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Состав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экспертной комиссии: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учителя русского языка и литературы (ОО).</a:t>
            </a:r>
          </a:p>
        </p:txBody>
      </p:sp>
    </p:spTree>
    <p:extLst>
      <p:ext uri="{BB962C8B-B14F-4D97-AF65-F5344CB8AC3E}">
        <p14:creationId xmlns:p14="http://schemas.microsoft.com/office/powerpoint/2010/main" val="2494698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7315200" cy="715962"/>
          </a:xfrm>
        </p:spPr>
        <p:txBody>
          <a:bodyPr/>
          <a:lstStyle/>
          <a:p>
            <a:pPr algn="r"/>
            <a:r>
              <a:rPr lang="ru-RU" sz="3200" dirty="0">
                <a:solidFill>
                  <a:schemeClr val="accent4">
                    <a:lumMod val="50000"/>
                  </a:schemeClr>
                </a:solidFill>
              </a:rPr>
              <a:t>РЕЗУЛЬТАТЫ </a:t>
            </a: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КОНТРОЛЯ</a:t>
            </a:r>
            <a:endParaRPr lang="ru-RU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35696" y="672372"/>
            <a:ext cx="719978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1. Анализ результата проверки по требованиям и критериям итогового сочинения (изложения) обучающихся 11-х классов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070100"/>
              </p:ext>
            </p:extLst>
          </p:nvPr>
        </p:nvGraphicFramePr>
        <p:xfrm>
          <a:off x="1691680" y="1312297"/>
          <a:ext cx="7146404" cy="55858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7201"/>
                <a:gridCol w="1547201"/>
                <a:gridCol w="1507273"/>
                <a:gridCol w="1507273"/>
                <a:gridCol w="1037456"/>
              </a:tblGrid>
              <a:tr h="306638">
                <a:tc gridSpan="3"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Показатели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Количество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 anchor="ctr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Процент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 anchor="ctr"/>
                </a:tc>
              </a:tr>
              <a:tr h="337048">
                <a:tc rowSpan="4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Требования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 rowSpan="2">
                  <a:txBody>
                    <a:bodyPr/>
                    <a:lstStyle/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Требование </a:t>
                      </a:r>
                      <a:endParaRPr lang="ru-RU" sz="1600" b="1" spc="-10" dirty="0" smtClean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600" b="1" spc="-10" dirty="0" smtClean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№ </a:t>
                      </a:r>
                      <a:r>
                        <a:rPr lang="ru-RU" sz="1600" b="1" spc="-1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lang="ru-RU" sz="1000" b="1" spc="-1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19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100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</a:tr>
              <a:tr h="337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Незачет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0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0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</a:tr>
              <a:tr h="337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Требование </a:t>
                      </a:r>
                      <a:endParaRPr lang="ru-RU" sz="1600" b="1" spc="-10" dirty="0" smtClean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600" b="1" spc="-10" dirty="0" smtClean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№ </a:t>
                      </a:r>
                      <a:r>
                        <a:rPr lang="ru-RU" sz="1600" b="1" spc="-1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</a:t>
                      </a:r>
                      <a:endParaRPr lang="ru-RU" sz="1000" b="1" spc="-1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19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100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</a:tr>
              <a:tr h="337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Незачет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0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0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</a:tr>
              <a:tr h="337048">
                <a:tc rowSpan="10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Критерии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 rowSpan="2">
                  <a:txBody>
                    <a:bodyPr/>
                    <a:lstStyle/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Критерий № 1</a:t>
                      </a:r>
                      <a:endParaRPr lang="ru-RU" sz="1000" b="1" spc="-1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18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95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</a:tr>
              <a:tr h="337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Незачет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5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</a:tr>
              <a:tr h="337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Критерий № 2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16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84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</a:tr>
              <a:tr h="337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Незачет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3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16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45085"/>
                </a:tc>
              </a:tr>
              <a:tr h="322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Критерий № 3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17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89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</a:tr>
              <a:tr h="322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Незачет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2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11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</a:tr>
              <a:tr h="322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Критерий № 4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18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95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</a:tr>
              <a:tr h="322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Незачет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TextBookC"/>
                        </a:rPr>
                        <a:t>1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TextBookC"/>
                        </a:rPr>
                        <a:t>5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</a:tr>
              <a:tr h="322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8128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Критерий № 5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16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84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</a:tr>
              <a:tr h="322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Незачет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3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16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</a:tr>
              <a:tr h="322857">
                <a:tc rowSpan="2">
                  <a:txBody>
                    <a:bodyPr/>
                    <a:lstStyle/>
                    <a:p>
                      <a:pPr fontAlgn="auto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Общий</a:t>
                      </a:r>
                      <a:endParaRPr lang="ru-RU" sz="16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6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16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84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</a:tr>
              <a:tr h="322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6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Незачет</a:t>
                      </a:r>
                      <a:endParaRPr lang="ru-RU" sz="1000" b="1" spc="-1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3</a:t>
                      </a:r>
                      <a:endParaRPr lang="ru-RU" sz="1100" b="1" spc="-1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none" strike="noStrike" spc="-10" dirty="0">
                          <a:solidFill>
                            <a:schemeClr val="tx2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CenturySchlbkCyr"/>
                        </a:rPr>
                        <a:t>16</a:t>
                      </a:r>
                      <a:endParaRPr lang="ru-RU" sz="1100" b="1" spc="-10" dirty="0">
                        <a:solidFill>
                          <a:schemeClr val="tx2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6195" marB="3619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996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404664"/>
            <a:ext cx="6955160" cy="576064"/>
          </a:xfrm>
        </p:spPr>
        <p:txBody>
          <a:bodyPr/>
          <a:lstStyle/>
          <a:p>
            <a:pPr marL="0" indent="0">
              <a:buNone/>
            </a:pPr>
            <a:r>
              <a:rPr lang="ru-RU" sz="1800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Диаграмма 1. Результат проверки по требованиям и критериям итогового сочинения (изложения) обучающихся 11-х классов</a:t>
            </a:r>
          </a:p>
          <a:p>
            <a:endParaRPr lang="ru-RU" sz="40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1527550"/>
              </p:ext>
            </p:extLst>
          </p:nvPr>
        </p:nvGraphicFramePr>
        <p:xfrm>
          <a:off x="1446212" y="1268760"/>
          <a:ext cx="7302252" cy="5040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9429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9712" y="168316"/>
            <a:ext cx="684076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2. Комплект тем итогового сочинения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Сочинение писали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человек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Изложение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писал никто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954350"/>
              </p:ext>
            </p:extLst>
          </p:nvPr>
        </p:nvGraphicFramePr>
        <p:xfrm>
          <a:off x="1043609" y="1412777"/>
          <a:ext cx="7809282" cy="504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1694"/>
                <a:gridCol w="6257588"/>
              </a:tblGrid>
              <a:tr h="522986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2000" spc="-1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НОМЕР </a:t>
                      </a:r>
                      <a:endParaRPr lang="ru-RU" sz="1100" b="1" spc="-1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9370" marB="45085" anchor="ctr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2000" spc="-1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ТЕМА</a:t>
                      </a:r>
                      <a:endParaRPr lang="ru-RU" sz="1100" b="1" spc="-1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extBookC"/>
                        <a:ea typeface="Calibri"/>
                        <a:cs typeface="TextBookC"/>
                      </a:endParaRPr>
                    </a:p>
                  </a:txBody>
                  <a:tcPr marL="45085" marR="45085" marT="39370" marB="45085" anchor="ctr"/>
                </a:tc>
              </a:tr>
              <a:tr h="752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Почему совесть не всегда спасает нас от неправильных поступков?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</a:tr>
              <a:tr h="752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206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  <a:tc>
                  <a:txBody>
                    <a:bodyPr/>
                    <a:lstStyle/>
                    <a:p>
                      <a:pPr>
                        <a:lnSpc>
                          <a:spcPct val="97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Согласны ли Вы с утверждением, что повзрослеть – значит научиться нести ответственность за других?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</a:tr>
              <a:tr h="752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7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Как Вы понимаете мнение героя А.С. Грибоедова: «Служить бы рад, прислуживаться тошно»?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</a:tr>
              <a:tr h="752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412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Идеал гражданственности в моём понимании.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</a:tr>
              <a:tr h="752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  <a:tc>
                  <a:txBody>
                    <a:bodyPr/>
                    <a:lstStyle/>
                    <a:p>
                      <a:pPr>
                        <a:lnSpc>
                          <a:spcPct val="97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чём заключается нравственная ответственность учёного за результаты своей деятельности?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</a:tr>
              <a:tr h="752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612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7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Художественное произведение (книга, музыка, фильм, спектакль), которое заставило меня переживать.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85" marR="45085" marT="39370" marB="4508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914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332656"/>
            <a:ext cx="6667128" cy="576064"/>
          </a:xfrm>
        </p:spPr>
        <p:txBody>
          <a:bodyPr/>
          <a:lstStyle/>
          <a:p>
            <a:pPr marL="0" indent="0">
              <a:buNone/>
            </a:pPr>
            <a:r>
              <a:rPr lang="ru-RU" sz="1800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Диаграмма 2. Выбор тем итогового сочинения выпускниками 11­х классов</a:t>
            </a:r>
          </a:p>
          <a:p>
            <a:endParaRPr lang="ru-RU" sz="40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27111201"/>
              </p:ext>
            </p:extLst>
          </p:nvPr>
        </p:nvGraphicFramePr>
        <p:xfrm>
          <a:off x="1475656" y="1124744"/>
          <a:ext cx="7488832" cy="54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1853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8232" y="332656"/>
            <a:ext cx="7315200" cy="715962"/>
          </a:xfrm>
        </p:spPr>
        <p:txBody>
          <a:bodyPr/>
          <a:lstStyle/>
          <a:p>
            <a:r>
              <a:rPr lang="ru-RU" sz="3200" cap="all" dirty="0">
                <a:solidFill>
                  <a:schemeClr val="accent4">
                    <a:lumMod val="50000"/>
                  </a:schemeClr>
                </a:solidFill>
              </a:rPr>
              <a:t>КРИТЕРИИ ОЦЕНИВАНИЯ ИТОГОВОГО СОЧИНЕНИЯ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556792"/>
            <a:ext cx="7524328" cy="5072608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Требование № 1. Объем итогового сочинения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Рекомендуемое количество слов – от 350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Требование № 2. Самостоятельность написания итогового сочинения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     Итоговое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сочинение, соответствующее установленным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     требованиям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, оценивается по критериям: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1. Соответствие теме.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    2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. Аргументация. Привлечение литературного материала.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    3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. Композиция и логика рассуждения.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    4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. Качество письменной речи.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    5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. Грамотность.</a:t>
            </a:r>
          </a:p>
          <a:p>
            <a:pPr marL="0" indent="0">
              <a:buNone/>
            </a:pPr>
            <a:endParaRPr lang="ru-RU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Критерии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№ 1 и 2 являются основными.</a:t>
            </a:r>
          </a:p>
          <a:p>
            <a:pPr marL="0" indent="0">
              <a:buNone/>
            </a:pP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65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2">
  <a:themeElements>
    <a:clrScheme name="">
      <a:dk1>
        <a:srgbClr val="5F5F5F"/>
      </a:dk1>
      <a:lt1>
        <a:srgbClr val="FFFFFF"/>
      </a:lt1>
      <a:dk2>
        <a:srgbClr val="5F5F5F"/>
      </a:dk2>
      <a:lt2>
        <a:srgbClr val="478E00"/>
      </a:lt2>
      <a:accent1>
        <a:srgbClr val="5EA400"/>
      </a:accent1>
      <a:accent2>
        <a:srgbClr val="92CC00"/>
      </a:accent2>
      <a:accent3>
        <a:srgbClr val="FFFFFF"/>
      </a:accent3>
      <a:accent4>
        <a:srgbClr val="505050"/>
      </a:accent4>
      <a:accent5>
        <a:srgbClr val="B6CFAA"/>
      </a:accent5>
      <a:accent6>
        <a:srgbClr val="84B900"/>
      </a:accent6>
      <a:hlink>
        <a:srgbClr val="B3E00B"/>
      </a:hlink>
      <a:folHlink>
        <a:srgbClr val="D1D1D1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80</TotalTime>
  <Words>499</Words>
  <Application>Microsoft Office PowerPoint</Application>
  <PresentationFormat>Экран (4:3)</PresentationFormat>
  <Paragraphs>112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Тема2</vt:lpstr>
      <vt:lpstr>АНАЛИТИЧЕСКАЯ СПРАВКА  </vt:lpstr>
      <vt:lpstr>Презентация PowerPoint</vt:lpstr>
      <vt:lpstr>Презентация PowerPoint</vt:lpstr>
      <vt:lpstr>Презентация PowerPoint</vt:lpstr>
      <vt:lpstr>РЕЗУЛЬТАТЫ КОНТРОЛЯ</vt:lpstr>
      <vt:lpstr>Презентация PowerPoint</vt:lpstr>
      <vt:lpstr>Презентация PowerPoint</vt:lpstr>
      <vt:lpstr>Презентация PowerPoint</vt:lpstr>
      <vt:lpstr>КРИТЕРИИ ОЦЕНИВАНИЯ ИТОГОВОГО СОЧИНЕНИЯ</vt:lpstr>
      <vt:lpstr>ВЫВОДЫ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АНАЛИТИЧЕСКАЯ СПРАВКА</dc:title>
  <dc:creator>Ольга Колобкова</dc:creator>
  <cp:lastModifiedBy>secServer user</cp:lastModifiedBy>
  <cp:revision>8</cp:revision>
  <dcterms:created xsi:type="dcterms:W3CDTF">2021-12-27T10:00:47Z</dcterms:created>
  <dcterms:modified xsi:type="dcterms:W3CDTF">2024-12-25T13:34:50Z</dcterms:modified>
</cp:coreProperties>
</file>