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embeddedFontLst>
    <p:embeddedFont>
      <p:font typeface="Verdana" panose="020B0604030504040204" pitchFamily="34" charset="0"/>
      <p:regular r:id="rId17"/>
      <p:bold r:id="rId18"/>
      <p:italic r:id="rId19"/>
      <p:boldItalic r:id="rId20"/>
    </p:embeddedFont>
    <p:embeddedFont>
      <p:font typeface="Quattrocento Sans" panose="020B0604020202020204" charset="0"/>
      <p:regular r:id="rId21"/>
      <p:bold r:id="rId22"/>
      <p:italic r:id="rId23"/>
      <p:boldItalic r:id="rId24"/>
    </p:embeddedFont>
    <p:embeddedFont>
      <p:font typeface="Lucida Sans Unicode" panose="020B0602030504020204" pitchFamily="34" charset="0"/>
      <p:regular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6" roundtripDataSignature="AMtx7mhRmoitPkjukqxSoOoY+Brfpeiak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B8DEA138-27FD-4455-BC47-94DF7297FC70}">
  <a:tblStyle styleId="{B8DEA138-27FD-4455-BC47-94DF7297FC70}" styleName="Table_0">
    <a:wholeTbl>
      <a:tcTxStyle b="off" i="off">
        <a:font>
          <a:latin typeface="Lucida Sans Unicode"/>
          <a:ea typeface="Lucida Sans Unicode"/>
          <a:cs typeface="Lucida Sans Unicode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7F0F4"/>
          </a:solidFill>
        </a:fill>
      </a:tcStyle>
    </a:wholeTbl>
    <a:band1H>
      <a:tcTxStyle/>
      <a:tcStyle>
        <a:tcBdr/>
        <a:fill>
          <a:solidFill>
            <a:srgbClr val="CCDFE8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CDFE8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Lucida Sans Unicode"/>
          <a:ea typeface="Lucida Sans Unicode"/>
          <a:cs typeface="Lucida Sans Unicode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Lucida Sans Unicode"/>
          <a:ea typeface="Lucida Sans Unicode"/>
          <a:cs typeface="Lucida Sans Unicode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Lucida Sans Unicode"/>
          <a:ea typeface="Lucida Sans Unicode"/>
          <a:cs typeface="Lucida Sans Unicode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Lucida Sans Unicode"/>
          <a:ea typeface="Lucida Sans Unicode"/>
          <a:cs typeface="Lucida Sans Unicode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FCD9B382-DB02-465C-ADD9-A5A73F18476F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2" d="100"/>
          <a:sy n="72" d="100"/>
        </p:scale>
        <p:origin x="-372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8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7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3480246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321ab55f734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321ab55f734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Титульный слайд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5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>
            <a:gsLst>
              <a:gs pos="0">
                <a:srgbClr val="007795"/>
              </a:gs>
              <a:gs pos="55000">
                <a:srgbClr val="47BBE0"/>
              </a:gs>
              <a:gs pos="100000">
                <a:srgbClr val="007795"/>
              </a:gs>
            </a:gsLst>
            <a:lin ang="30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7" name="Google Shape;17;p15"/>
          <p:cNvSpPr txBox="1"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Lucida Sans"/>
              <a:buNone/>
              <a:defRPr sz="4800" b="1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5"/>
          <p:cNvSpPr txBox="1"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R="64008" lvl="0" algn="r">
              <a:spcBef>
                <a:spcPts val="400"/>
              </a:spcBef>
              <a:spcAft>
                <a:spcPts val="0"/>
              </a:spcAft>
              <a:buSzPts val="1836"/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324"/>
              </a:spcBef>
              <a:spcAft>
                <a:spcPts val="0"/>
              </a:spcAft>
              <a:buSzPts val="1800"/>
              <a:buNone/>
              <a:defRPr/>
            </a:lvl2pPr>
            <a:lvl3pPr lvl="2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4pPr>
            <a:lvl5pPr lvl="4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grpSp>
        <p:nvGrpSpPr>
          <p:cNvPr id="19" name="Google Shape;19;p15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20" name="Google Shape;20;p15"/>
            <p:cNvSpPr/>
            <p:nvPr/>
          </p:nvSpPr>
          <p:spPr>
            <a:xfrm>
              <a:off x="1687513" y="4832896"/>
              <a:ext cx="7456487" cy="518816"/>
            </a:xfrm>
            <a:custGeom>
              <a:avLst/>
              <a:gdLst/>
              <a:ahLst/>
              <a:cxnLst/>
              <a:rect l="l" t="t" r="r" b="b"/>
              <a:pathLst>
                <a:path w="4697" h="367" extrusionOk="0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9CCADC">
                <a:alpha val="4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endParaRPr>
            </a:p>
          </p:txBody>
        </p:sp>
        <p:sp>
          <p:nvSpPr>
            <p:cNvPr id="21" name="Google Shape;21;p15"/>
            <p:cNvSpPr/>
            <p:nvPr/>
          </p:nvSpPr>
          <p:spPr>
            <a:xfrm>
              <a:off x="35443" y="5135526"/>
              <a:ext cx="9108557" cy="838200"/>
            </a:xfrm>
            <a:custGeom>
              <a:avLst/>
              <a:gdLst/>
              <a:ahLst/>
              <a:cxnLst/>
              <a:rect l="l" t="t" r="r" b="b"/>
              <a:pathLst>
                <a:path w="5760" h="528" extrusionOk="0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endParaRPr>
            </a:p>
          </p:txBody>
        </p:sp>
        <p:sp>
          <p:nvSpPr>
            <p:cNvPr id="22" name="Google Shape;22;p15"/>
            <p:cNvSpPr/>
            <p:nvPr/>
          </p:nvSpPr>
          <p:spPr>
            <a:xfrm>
              <a:off x="0" y="4883888"/>
              <a:ext cx="9144000" cy="1981200"/>
            </a:xfrm>
            <a:custGeom>
              <a:avLst/>
              <a:gdLst/>
              <a:ahLst/>
              <a:cxnLst/>
              <a:rect l="l" t="t" r="r" b="b"/>
              <a:pathLst>
                <a:path w="5760" h="1248" extrusionOk="0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">
                <a:alphaModFix amt="50000"/>
              </a:blip>
              <a:tile tx="0" ty="0" sx="50000" sy="50000" flip="none" algn="t"/>
            </a:blip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endParaRPr>
            </a:p>
          </p:txBody>
        </p:sp>
        <p:cxnSp>
          <p:nvCxnSpPr>
            <p:cNvPr id="23" name="Google Shape;23;p15"/>
            <p:cNvCxnSpPr/>
            <p:nvPr/>
          </p:nvCxnSpPr>
          <p:spPr>
            <a:xfrm>
              <a:off x="-3765" y="4880373"/>
              <a:ext cx="9147765" cy="839943"/>
            </a:xfrm>
            <a:prstGeom prst="straightConnector1">
              <a:avLst/>
            </a:prstGeom>
            <a:noFill/>
            <a:ln w="12050" cap="flat" cmpd="sng">
              <a:solidFill>
                <a:srgbClr val="93C5D8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24" name="Google Shape;24;p15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5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E7F0F4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5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 b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L="0" lvl="1" indent="0" algn="r">
              <a:spcBef>
                <a:spcPts val="0"/>
              </a:spcBef>
              <a:buNone/>
              <a:defRPr sz="1000" b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L="0" lvl="2" indent="0" algn="r">
              <a:spcBef>
                <a:spcPts val="0"/>
              </a:spcBef>
              <a:buNone/>
              <a:defRPr sz="1000" b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L="0" lvl="3" indent="0" algn="r">
              <a:spcBef>
                <a:spcPts val="0"/>
              </a:spcBef>
              <a:buNone/>
              <a:defRPr sz="1000" b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L="0" lvl="4" indent="0" algn="r">
              <a:spcBef>
                <a:spcPts val="0"/>
              </a:spcBef>
              <a:buNone/>
              <a:defRPr sz="1000" b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L="0" lvl="5" indent="0" algn="r">
              <a:spcBef>
                <a:spcPts val="0"/>
              </a:spcBef>
              <a:buNone/>
              <a:defRPr sz="1000" b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L="0" lvl="6" indent="0" algn="r">
              <a:spcBef>
                <a:spcPts val="0"/>
              </a:spcBef>
              <a:buNone/>
              <a:defRPr sz="1000" b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L="0" lvl="7" indent="0" algn="r">
              <a:spcBef>
                <a:spcPts val="0"/>
              </a:spcBef>
              <a:buNone/>
              <a:defRPr sz="1000" b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L="0" lvl="8" indent="0" algn="r">
              <a:spcBef>
                <a:spcPts val="0"/>
              </a:spcBef>
              <a:buNone/>
              <a:defRPr sz="1000" b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24"/>
          <p:cNvSpPr txBox="1">
            <a:spLocks noGrp="1"/>
          </p:cNvSpPr>
          <p:nvPr>
            <p:ph type="body" idx="1"/>
          </p:nvPr>
        </p:nvSpPr>
        <p:spPr>
          <a:xfrm rot="5400000">
            <a:off x="2378965" y="-440435"/>
            <a:ext cx="4386071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06324" algn="l">
              <a:spcBef>
                <a:spcPts val="400"/>
              </a:spcBef>
              <a:spcAft>
                <a:spcPts val="0"/>
              </a:spcAft>
              <a:buSzPts val="1224"/>
              <a:buChar char="🞂"/>
              <a:defRPr/>
            </a:lvl1pPr>
            <a:lvl2pPr marL="914400" lvl="1" indent="-342900" algn="l">
              <a:spcBef>
                <a:spcPts val="324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89" name="Google Shape;89;p24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24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24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5"/>
          <p:cNvSpPr txBox="1">
            <a:spLocks noGrp="1"/>
          </p:cNvSpPr>
          <p:nvPr>
            <p:ph type="title"/>
          </p:nvPr>
        </p:nvSpPr>
        <p:spPr>
          <a:xfrm rot="5400000">
            <a:off x="4936367" y="2182286"/>
            <a:ext cx="5592761" cy="1777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25"/>
          <p:cNvSpPr txBox="1">
            <a:spLocks noGrp="1"/>
          </p:cNvSpPr>
          <p:nvPr>
            <p:ph type="body" idx="1"/>
          </p:nvPr>
        </p:nvSpPr>
        <p:spPr>
          <a:xfrm rot="5400000">
            <a:off x="823120" y="-91279"/>
            <a:ext cx="5592760" cy="632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06324" algn="l">
              <a:spcBef>
                <a:spcPts val="400"/>
              </a:spcBef>
              <a:spcAft>
                <a:spcPts val="0"/>
              </a:spcAft>
              <a:buSzPts val="1224"/>
              <a:buChar char="🞂"/>
              <a:defRPr/>
            </a:lvl1pPr>
            <a:lvl2pPr marL="914400" lvl="1" indent="-342900" algn="l">
              <a:spcBef>
                <a:spcPts val="324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95" name="Google Shape;95;p25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25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25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6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6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6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7"/>
          <p:cNvSpPr txBox="1"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06324" algn="l">
              <a:spcBef>
                <a:spcPts val="400"/>
              </a:spcBef>
              <a:spcAft>
                <a:spcPts val="0"/>
              </a:spcAft>
              <a:buSzPts val="1224"/>
              <a:buChar char="🞂"/>
              <a:defRPr/>
            </a:lvl1pPr>
            <a:lvl2pPr marL="914400" lvl="1" indent="-342900" algn="l">
              <a:spcBef>
                <a:spcPts val="324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33" name="Google Shape;33;p17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7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7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36" name="Google Shape;36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bg>
      <p:bgPr>
        <a:gradFill>
          <a:gsLst>
            <a:gs pos="0">
              <a:srgbClr val="B1B1B1"/>
            </a:gs>
            <a:gs pos="40000">
              <a:srgbClr val="9E9E9E"/>
            </a:gs>
            <a:gs pos="100000">
              <a:schemeClr val="dk1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8"/>
          <p:cNvSpPr txBox="1"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Lucida Sans"/>
              <a:buNone/>
              <a:defRPr sz="48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8"/>
          <p:cNvSpPr txBox="1"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1564"/>
              <a:buNone/>
              <a:defRPr sz="23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324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35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35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35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18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8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8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43" name="Google Shape;43;p18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>
            <a:gsLst>
              <a:gs pos="0">
                <a:srgbClr val="1488A5"/>
              </a:gs>
              <a:gs pos="72000">
                <a:srgbClr val="4DB7DA"/>
              </a:gs>
              <a:gs pos="100000">
                <a:srgbClr val="7CC2DD"/>
              </a:gs>
            </a:gsLst>
            <a:lin ang="16200000" scaled="0"/>
          </a:gradFill>
          <a:ln w="9525" cap="rnd" cmpd="sng">
            <a:solidFill>
              <a:srgbClr val="20768B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25400" dir="5400000">
              <a:srgbClr val="000000">
                <a:alpha val="45882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44" name="Google Shape;44;p18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>
            <a:gsLst>
              <a:gs pos="0">
                <a:srgbClr val="1488A5"/>
              </a:gs>
              <a:gs pos="72000">
                <a:srgbClr val="4DB7DA"/>
              </a:gs>
              <a:gs pos="100000">
                <a:srgbClr val="7CC2DD"/>
              </a:gs>
            </a:gsLst>
            <a:lin ang="16200000" scaled="0"/>
          </a:gradFill>
          <a:ln w="9525" cap="rnd" cmpd="sng">
            <a:solidFill>
              <a:srgbClr val="20768B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25400" dir="5400000">
              <a:srgbClr val="000000">
                <a:alpha val="45882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bg>
      <p:bgPr>
        <a:gradFill>
          <a:gsLst>
            <a:gs pos="0">
              <a:srgbClr val="B1B1B1"/>
            </a:gs>
            <a:gs pos="40000">
              <a:srgbClr val="9E9E9E"/>
            </a:gs>
            <a:gs pos="100000">
              <a:schemeClr val="dk1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9"/>
          <p:cNvSpPr txBox="1">
            <a:spLocks noGrp="1"/>
          </p:cNvSpPr>
          <p:nvPr>
            <p:ph type="body" idx="1"/>
          </p:nvPr>
        </p:nvSpPr>
        <p:spPr>
          <a:xfrm>
            <a:off x="457200" y="1481328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9504" algn="l">
              <a:spcBef>
                <a:spcPts val="400"/>
              </a:spcBef>
              <a:spcAft>
                <a:spcPts val="0"/>
              </a:spcAft>
              <a:buSzPts val="1904"/>
              <a:buChar char="🞂"/>
              <a:defRPr sz="2800"/>
            </a:lvl1pPr>
            <a:lvl2pPr marL="914400" lvl="1" indent="-381000" algn="l">
              <a:spcBef>
                <a:spcPts val="324"/>
              </a:spcBef>
              <a:spcAft>
                <a:spcPts val="0"/>
              </a:spcAft>
              <a:buSzPts val="2400"/>
              <a:buChar char="◦"/>
              <a:defRPr sz="2400"/>
            </a:lvl2pPr>
            <a:lvl3pPr marL="1371600" lvl="2" indent="-355600" algn="l">
              <a:spcBef>
                <a:spcPts val="350"/>
              </a:spcBef>
              <a:spcAft>
                <a:spcPts val="0"/>
              </a:spcAft>
              <a:buSzPts val="2000"/>
              <a:buChar char="●"/>
              <a:defRPr sz="2000"/>
            </a:lvl3pPr>
            <a:lvl4pPr marL="1828800" lvl="3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9"/>
          <p:cNvSpPr txBox="1">
            <a:spLocks noGrp="1"/>
          </p:cNvSpPr>
          <p:nvPr>
            <p:ph type="body" idx="2"/>
          </p:nvPr>
        </p:nvSpPr>
        <p:spPr>
          <a:xfrm>
            <a:off x="4648200" y="1481328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9504" algn="l">
              <a:spcBef>
                <a:spcPts val="400"/>
              </a:spcBef>
              <a:spcAft>
                <a:spcPts val="0"/>
              </a:spcAft>
              <a:buSzPts val="1904"/>
              <a:buChar char="🞂"/>
              <a:defRPr sz="2800"/>
            </a:lvl1pPr>
            <a:lvl2pPr marL="914400" lvl="1" indent="-381000" algn="l">
              <a:spcBef>
                <a:spcPts val="324"/>
              </a:spcBef>
              <a:spcAft>
                <a:spcPts val="0"/>
              </a:spcAft>
              <a:buSzPts val="2400"/>
              <a:buChar char="◦"/>
              <a:defRPr sz="2400"/>
            </a:lvl2pPr>
            <a:lvl3pPr marL="1371600" lvl="2" indent="-355600" algn="l">
              <a:spcBef>
                <a:spcPts val="350"/>
              </a:spcBef>
              <a:spcAft>
                <a:spcPts val="0"/>
              </a:spcAft>
              <a:buSzPts val="2000"/>
              <a:buChar char="●"/>
              <a:defRPr sz="2000"/>
            </a:lvl3pPr>
            <a:lvl4pPr marL="1828800" lvl="3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19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9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9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51" name="Google Shape;51;p1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Сравнение" type="twoTxTwoObj">
  <p:cSld name="TWO_OBJECTS_WITH_TEXT">
    <p:bg>
      <p:bgPr>
        <a:blipFill rotWithShape="1">
          <a:blip r:embed="rId2">
            <a:alphaModFix/>
          </a:blip>
          <a:tile tx="0" ty="0" sx="50000" sy="50000" flip="none" algn="tl"/>
        </a:blipFill>
        <a:effectLst/>
      </p:bgPr>
    </p:bg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0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20"/>
          <p:cNvSpPr txBox="1"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prstGeom prst="rect">
            <a:avLst/>
          </a:prstGeom>
          <a:solidFill>
            <a:schemeClr val="accent1"/>
          </a:solidFill>
          <a:ln w="96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45700" rIns="91425" bIns="45700" anchor="ctr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1632"/>
              <a:buNone/>
              <a:defRPr sz="2400" b="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324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35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35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5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20"/>
          <p:cNvSpPr txBox="1">
            <a:spLocks noGrp="1"/>
          </p:cNvSpPr>
          <p:nvPr>
            <p:ph type="body" idx="2"/>
          </p:nvPr>
        </p:nvSpPr>
        <p:spPr>
          <a:xfrm>
            <a:off x="4645026" y="5410200"/>
            <a:ext cx="4041775" cy="762000"/>
          </a:xfrm>
          <a:prstGeom prst="rect">
            <a:avLst/>
          </a:prstGeom>
          <a:solidFill>
            <a:schemeClr val="accent1"/>
          </a:solidFill>
          <a:ln w="96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45700" rIns="91425" bIns="45700" anchor="ctr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1632"/>
              <a:buNone/>
              <a:defRPr sz="2400" b="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324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35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35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5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20"/>
          <p:cNvSpPr txBox="1">
            <a:spLocks noGrp="1"/>
          </p:cNvSpPr>
          <p:nvPr>
            <p:ph type="body" idx="3"/>
          </p:nvPr>
        </p:nvSpPr>
        <p:spPr>
          <a:xfrm>
            <a:off x="457200" y="1444294"/>
            <a:ext cx="4040188" cy="394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2232" algn="l">
              <a:spcBef>
                <a:spcPts val="400"/>
              </a:spcBef>
              <a:spcAft>
                <a:spcPts val="0"/>
              </a:spcAft>
              <a:buSzPts val="1632"/>
              <a:buChar char="🞂"/>
              <a:defRPr sz="2400"/>
            </a:lvl1pPr>
            <a:lvl2pPr marL="914400" lvl="1" indent="-355600" algn="l">
              <a:spcBef>
                <a:spcPts val="324"/>
              </a:spcBef>
              <a:spcAft>
                <a:spcPts val="0"/>
              </a:spcAft>
              <a:buSzPts val="2000"/>
              <a:buChar char="◦"/>
              <a:defRPr sz="2000"/>
            </a:lvl2pPr>
            <a:lvl3pPr marL="1371600" lvl="2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30200" algn="l">
              <a:spcBef>
                <a:spcPts val="35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spcBef>
                <a:spcPts val="350"/>
              </a:spcBef>
              <a:spcAft>
                <a:spcPts val="0"/>
              </a:spcAft>
              <a:buSzPts val="1600"/>
              <a:buChar char="●"/>
              <a:defRPr sz="1600"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57" name="Google Shape;57;p20"/>
          <p:cNvSpPr txBox="1">
            <a:spLocks noGrp="1"/>
          </p:cNvSpPr>
          <p:nvPr>
            <p:ph type="body" idx="4"/>
          </p:nvPr>
        </p:nvSpPr>
        <p:spPr>
          <a:xfrm>
            <a:off x="4645025" y="1444294"/>
            <a:ext cx="4041775" cy="394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2232" algn="l">
              <a:spcBef>
                <a:spcPts val="0"/>
              </a:spcBef>
              <a:spcAft>
                <a:spcPts val="0"/>
              </a:spcAft>
              <a:buSzPts val="1632"/>
              <a:buChar char="🞂"/>
              <a:defRPr sz="2400"/>
            </a:lvl1pPr>
            <a:lvl2pPr marL="914400" lvl="1" indent="-355600" algn="l">
              <a:spcBef>
                <a:spcPts val="324"/>
              </a:spcBef>
              <a:spcAft>
                <a:spcPts val="0"/>
              </a:spcAft>
              <a:buSzPts val="2000"/>
              <a:buChar char="◦"/>
              <a:defRPr sz="2000"/>
            </a:lvl2pPr>
            <a:lvl3pPr marL="1371600" lvl="2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30200" algn="l">
              <a:spcBef>
                <a:spcPts val="35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spcBef>
                <a:spcPts val="350"/>
              </a:spcBef>
              <a:spcAft>
                <a:spcPts val="0"/>
              </a:spcAft>
              <a:buSzPts val="1600"/>
              <a:buChar char="●"/>
              <a:defRPr sz="1600"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58" name="Google Shape;58;p20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0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0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bg>
      <p:bgPr>
        <a:gradFill>
          <a:gsLst>
            <a:gs pos="0">
              <a:srgbClr val="B1B1B1"/>
            </a:gs>
            <a:gs pos="40000">
              <a:srgbClr val="9E9E9E"/>
            </a:gs>
            <a:gs pos="100000">
              <a:schemeClr val="dk1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1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1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1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65" name="Google Shape;65;p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Объект с подписью" type="objTx">
  <p:cSld name="OBJECT_WITH_CAPTION_TEXT">
    <p:bg>
      <p:bgPr>
        <a:blipFill rotWithShape="1">
          <a:blip r:embed="rId2">
            <a:alphaModFix/>
          </a:blip>
          <a:tile tx="0" ty="0" sx="50000" sy="50000" flip="none" algn="tl"/>
        </a:blip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2"/>
          <p:cNvSpPr txBox="1"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00"/>
              <a:buFont typeface="Lucida Sans"/>
              <a:buNone/>
              <a:defRPr sz="2500" b="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2"/>
          <p:cNvSpPr txBox="1">
            <a:spLocks noGrp="1"/>
          </p:cNvSpPr>
          <p:nvPr>
            <p:ph type="body" idx="1"/>
          </p:nvPr>
        </p:nvSpPr>
        <p:spPr>
          <a:xfrm>
            <a:off x="4419600" y="5355102"/>
            <a:ext cx="3974592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r">
              <a:spcBef>
                <a:spcPts val="400"/>
              </a:spcBef>
              <a:spcAft>
                <a:spcPts val="0"/>
              </a:spcAft>
              <a:buSzPts val="1088"/>
              <a:buNone/>
              <a:defRPr sz="1600"/>
            </a:lvl1pPr>
            <a:lvl2pPr marL="914400" lvl="1" indent="-228600" algn="l">
              <a:spcBef>
                <a:spcPts val="324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35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35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35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69" name="Google Shape;69;p22"/>
          <p:cNvSpPr txBox="1">
            <a:spLocks noGrp="1"/>
          </p:cNvSpPr>
          <p:nvPr>
            <p:ph type="body" idx="2"/>
          </p:nvPr>
        </p:nvSpPr>
        <p:spPr>
          <a:xfrm>
            <a:off x="914400" y="274320"/>
            <a:ext cx="7479792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66776" algn="l">
              <a:spcBef>
                <a:spcPts val="400"/>
              </a:spcBef>
              <a:spcAft>
                <a:spcPts val="0"/>
              </a:spcAft>
              <a:buSzPts val="2176"/>
              <a:buChar char="🞂"/>
              <a:defRPr sz="3200"/>
            </a:lvl1pPr>
            <a:lvl2pPr marL="914400" lvl="1" indent="-406400" algn="l">
              <a:spcBef>
                <a:spcPts val="324"/>
              </a:spcBef>
              <a:spcAft>
                <a:spcPts val="0"/>
              </a:spcAft>
              <a:buSzPts val="2800"/>
              <a:buChar char="◦"/>
              <a:defRPr sz="2800"/>
            </a:lvl2pPr>
            <a:lvl3pPr marL="1371600" lvl="2" indent="-381000" algn="l">
              <a:spcBef>
                <a:spcPts val="350"/>
              </a:spcBef>
              <a:spcAft>
                <a:spcPts val="0"/>
              </a:spcAft>
              <a:buSzPts val="2400"/>
              <a:buChar char="●"/>
              <a:defRPr sz="2400"/>
            </a:lvl3pPr>
            <a:lvl4pPr marL="1828800" lvl="3" indent="-355600" algn="l">
              <a:spcBef>
                <a:spcPts val="35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algn="l">
              <a:spcBef>
                <a:spcPts val="350"/>
              </a:spcBef>
              <a:spcAft>
                <a:spcPts val="0"/>
              </a:spcAft>
              <a:buSzPts val="2000"/>
              <a:buChar char="●"/>
              <a:defRPr sz="2000"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70" name="Google Shape;70;p22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2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2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Рисунок с подписью" type="picTx">
  <p:cSld name="PICTURE_WITH_CAPTION_TEXT">
    <p:bg>
      <p:bgPr>
        <a:gradFill>
          <a:gsLst>
            <a:gs pos="0">
              <a:srgbClr val="B1B1B1"/>
            </a:gs>
            <a:gs pos="40000">
              <a:srgbClr val="9E9E9E"/>
            </a:gs>
            <a:gs pos="100000">
              <a:schemeClr val="dk1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3"/>
          <p:cNvSpPr txBox="1">
            <a:spLocks noGrp="1"/>
          </p:cNvSpPr>
          <p:nvPr>
            <p:ph type="body" idx="1"/>
          </p:nvPr>
        </p:nvSpPr>
        <p:spPr>
          <a:xfrm>
            <a:off x="1141232" y="5443402"/>
            <a:ext cx="7162800" cy="6482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marR="18288" lvl="0" indent="-228600" algn="r">
              <a:spcBef>
                <a:spcPts val="400"/>
              </a:spcBef>
              <a:spcAft>
                <a:spcPts val="0"/>
              </a:spcAft>
              <a:buSzPts val="952"/>
              <a:buNone/>
              <a:defRPr sz="1400"/>
            </a:lvl1pPr>
            <a:lvl2pPr marL="914400" lvl="1" indent="-304800" algn="l">
              <a:spcBef>
                <a:spcPts val="324"/>
              </a:spcBef>
              <a:spcAft>
                <a:spcPts val="0"/>
              </a:spcAft>
              <a:buSzPts val="1200"/>
              <a:buChar char="◦"/>
              <a:defRPr sz="1200"/>
            </a:lvl2pPr>
            <a:lvl3pPr marL="1371600" lvl="2" indent="-292100" algn="l">
              <a:spcBef>
                <a:spcPts val="350"/>
              </a:spcBef>
              <a:spcAft>
                <a:spcPts val="0"/>
              </a:spcAft>
              <a:buSzPts val="1000"/>
              <a:buChar char="●"/>
              <a:defRPr sz="1000"/>
            </a:lvl3pPr>
            <a:lvl4pPr marL="1828800" lvl="3" indent="-285750" algn="l">
              <a:spcBef>
                <a:spcPts val="350"/>
              </a:spcBef>
              <a:spcAft>
                <a:spcPts val="0"/>
              </a:spcAft>
              <a:buSzPts val="900"/>
              <a:buChar char="●"/>
              <a:defRPr sz="900"/>
            </a:lvl4pPr>
            <a:lvl5pPr marL="2286000" lvl="4" indent="-285750" algn="l">
              <a:spcBef>
                <a:spcPts val="350"/>
              </a:spcBef>
              <a:spcAft>
                <a:spcPts val="0"/>
              </a:spcAft>
              <a:buSzPts val="900"/>
              <a:buChar char="●"/>
              <a:defRPr sz="900"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75" name="Google Shape;75;p23"/>
          <p:cNvSpPr>
            <a:spLocks noGrp="1"/>
          </p:cNvSpPr>
          <p:nvPr>
            <p:ph type="pic" idx="2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dk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6" name="Google Shape;76;p23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3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3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 b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L="0" lvl="1" indent="0" algn="r">
              <a:spcBef>
                <a:spcPts val="0"/>
              </a:spcBef>
              <a:buNone/>
              <a:defRPr sz="1000" b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L="0" lvl="2" indent="0" algn="r">
              <a:spcBef>
                <a:spcPts val="0"/>
              </a:spcBef>
              <a:buNone/>
              <a:defRPr sz="1000" b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L="0" lvl="3" indent="0" algn="r">
              <a:spcBef>
                <a:spcPts val="0"/>
              </a:spcBef>
              <a:buNone/>
              <a:defRPr sz="1000" b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L="0" lvl="4" indent="0" algn="r">
              <a:spcBef>
                <a:spcPts val="0"/>
              </a:spcBef>
              <a:buNone/>
              <a:defRPr sz="1000" b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L="0" lvl="5" indent="0" algn="r">
              <a:spcBef>
                <a:spcPts val="0"/>
              </a:spcBef>
              <a:buNone/>
              <a:defRPr sz="1000" b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L="0" lvl="6" indent="0" algn="r">
              <a:spcBef>
                <a:spcPts val="0"/>
              </a:spcBef>
              <a:buNone/>
              <a:defRPr sz="1000" b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L="0" lvl="7" indent="0" algn="r">
              <a:spcBef>
                <a:spcPts val="0"/>
              </a:spcBef>
              <a:buNone/>
              <a:defRPr sz="1000" b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L="0" lvl="8" indent="0" algn="r">
              <a:spcBef>
                <a:spcPts val="0"/>
              </a:spcBef>
              <a:buNone/>
              <a:defRPr sz="1000" b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79" name="Google Shape;79;p23"/>
          <p:cNvSpPr txBox="1"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Lucida Sans"/>
              <a:buNone/>
              <a:defRPr sz="3000" b="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3"/>
          <p:cNvSpPr/>
          <p:nvPr/>
        </p:nvSpPr>
        <p:spPr>
          <a:xfrm>
            <a:off x="499273" y="5944936"/>
            <a:ext cx="4940624" cy="921076"/>
          </a:xfrm>
          <a:custGeom>
            <a:avLst/>
            <a:gdLst/>
            <a:ahLst/>
            <a:cxnLst/>
            <a:rect l="l" t="t" r="r" b="b"/>
            <a:pathLst>
              <a:path w="7485" h="337" extrusionOk="0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rgbClr val="9CCADC">
              <a:alpha val="400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81" name="Google Shape;81;p23"/>
          <p:cNvSpPr/>
          <p:nvPr/>
        </p:nvSpPr>
        <p:spPr>
          <a:xfrm>
            <a:off x="485717" y="5939011"/>
            <a:ext cx="3690451" cy="933450"/>
          </a:xfrm>
          <a:custGeom>
            <a:avLst/>
            <a:gdLst/>
            <a:ahLst/>
            <a:cxnLst/>
            <a:rect l="l" t="t" r="r" b="b"/>
            <a:pathLst>
              <a:path w="5591" h="588" extrusionOk="0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82" name="Google Shape;82;p23"/>
          <p:cNvSpPr/>
          <p:nvPr/>
        </p:nvSpPr>
        <p:spPr>
          <a:xfrm>
            <a:off x="-6042" y="5791253"/>
            <a:ext cx="3402314" cy="1080868"/>
          </a:xfrm>
          <a:prstGeom prst="rtTriangle">
            <a:avLst/>
          </a:prstGeom>
          <a:blipFill rotWithShape="1">
            <a:blip r:embed="rId2">
              <a:alphaModFix amt="50000"/>
            </a:blip>
            <a:tile tx="0" ty="0" sx="50000" sy="50000" flip="none" algn="t"/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cxnSp>
        <p:nvCxnSpPr>
          <p:cNvPr id="83" name="Google Shape;83;p23"/>
          <p:cNvCxnSpPr/>
          <p:nvPr/>
        </p:nvCxnSpPr>
        <p:spPr>
          <a:xfrm>
            <a:off x="-9237" y="5787738"/>
            <a:ext cx="3405509" cy="1084383"/>
          </a:xfrm>
          <a:prstGeom prst="straightConnector1">
            <a:avLst/>
          </a:prstGeom>
          <a:noFill/>
          <a:ln w="12050" cap="flat" cmpd="sng">
            <a:solidFill>
              <a:srgbClr val="93C5D8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4" name="Google Shape;84;p23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>
            <a:gsLst>
              <a:gs pos="0">
                <a:srgbClr val="1488A5"/>
              </a:gs>
              <a:gs pos="72000">
                <a:srgbClr val="4DB7DA"/>
              </a:gs>
              <a:gs pos="100000">
                <a:srgbClr val="7CC2DD"/>
              </a:gs>
            </a:gsLst>
            <a:lin ang="16200000" scaled="0"/>
          </a:gradFill>
          <a:ln w="9525" cap="rnd" cmpd="sng">
            <a:solidFill>
              <a:srgbClr val="20768B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25400" dir="5400000">
              <a:srgbClr val="000000">
                <a:alpha val="45882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85" name="Google Shape;85;p23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>
            <a:gsLst>
              <a:gs pos="0">
                <a:srgbClr val="1488A5"/>
              </a:gs>
              <a:gs pos="72000">
                <a:srgbClr val="4DB7DA"/>
              </a:gs>
              <a:gs pos="100000">
                <a:srgbClr val="7CC2DD"/>
              </a:gs>
            </a:gsLst>
            <a:lin ang="16200000" scaled="0"/>
          </a:gradFill>
          <a:ln w="9525" cap="rnd" cmpd="sng">
            <a:solidFill>
              <a:srgbClr val="20768B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25400" dir="5400000">
              <a:srgbClr val="000000">
                <a:alpha val="45882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4"/>
          <p:cNvSpPr/>
          <p:nvPr/>
        </p:nvSpPr>
        <p:spPr>
          <a:xfrm>
            <a:off x="499273" y="5944936"/>
            <a:ext cx="4940624" cy="921076"/>
          </a:xfrm>
          <a:custGeom>
            <a:avLst/>
            <a:gdLst/>
            <a:ahLst/>
            <a:cxnLst/>
            <a:rect l="l" t="t" r="r" b="b"/>
            <a:pathLst>
              <a:path w="7485" h="337" extrusionOk="0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rgbClr val="9CCADC">
              <a:alpha val="400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7" name="Google Shape;7;p14"/>
          <p:cNvSpPr/>
          <p:nvPr/>
        </p:nvSpPr>
        <p:spPr>
          <a:xfrm>
            <a:off x="485717" y="5939011"/>
            <a:ext cx="3690451" cy="933450"/>
          </a:xfrm>
          <a:custGeom>
            <a:avLst/>
            <a:gdLst/>
            <a:ahLst/>
            <a:cxnLst/>
            <a:rect l="l" t="t" r="r" b="b"/>
            <a:pathLst>
              <a:path w="5591" h="588" extrusionOk="0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8" name="Google Shape;8;p14"/>
          <p:cNvSpPr/>
          <p:nvPr/>
        </p:nvSpPr>
        <p:spPr>
          <a:xfrm>
            <a:off x="-6042" y="5791253"/>
            <a:ext cx="3402314" cy="1080868"/>
          </a:xfrm>
          <a:prstGeom prst="rtTriangle">
            <a:avLst/>
          </a:prstGeom>
          <a:blipFill rotWithShape="1">
            <a:blip r:embed="rId13">
              <a:alphaModFix amt="50000"/>
            </a:blip>
            <a:tile tx="0" ty="0" sx="50000" sy="50000" flip="none" algn="t"/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cxnSp>
        <p:nvCxnSpPr>
          <p:cNvPr id="9" name="Google Shape;9;p14"/>
          <p:cNvCxnSpPr/>
          <p:nvPr/>
        </p:nvCxnSpPr>
        <p:spPr>
          <a:xfrm>
            <a:off x="-9237" y="5787738"/>
            <a:ext cx="3405509" cy="1084383"/>
          </a:xfrm>
          <a:prstGeom prst="straightConnector1">
            <a:avLst/>
          </a:prstGeom>
          <a:noFill/>
          <a:ln w="12050" cap="flat" cmpd="sng">
            <a:solidFill>
              <a:srgbClr val="93C5D8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0" name="Google Shape;10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  <a:defRPr sz="4100" b="1" i="0" u="none" strike="noStrike" cap="non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4"/>
          <p:cNvSpPr txBox="1"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45186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Char char="🞂"/>
              <a:defRPr sz="27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L="914400" marR="0" lvl="1" indent="-374650" algn="l" rtl="0"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Verdana"/>
              <a:buChar char="◦"/>
              <a:defRPr sz="23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L="1371600" marR="0" lvl="2" indent="-36195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Noto Sans Symbols"/>
              <a:buChar char="●"/>
              <a:defRPr sz="21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L="1828800" marR="0" lvl="3" indent="-34925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Noto Sans Symbols"/>
              <a:buChar char="●"/>
              <a:defRPr sz="19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L="2286000" marR="0" lvl="4" indent="-34290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L="2743200" marR="0" lvl="5" indent="-342900" algn="l" rtl="0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L="3200400" marR="0" lvl="6" indent="-330200" algn="l" rtl="0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L="3657600" marR="0" lvl="7" indent="-330200" algn="l" rtl="0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L="4114800" marR="0" lvl="8" indent="-330200" algn="l" rtl="0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endParaRPr/>
          </a:p>
        </p:txBody>
      </p:sp>
      <p:sp>
        <p:nvSpPr>
          <p:cNvPr id="12" name="Google Shape;12;p14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endParaRPr/>
          </a:p>
        </p:txBody>
      </p:sp>
      <p:sp>
        <p:nvSpPr>
          <p:cNvPr id="13" name="Google Shape;13;p14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endParaRPr/>
          </a:p>
        </p:txBody>
      </p:sp>
      <p:sp>
        <p:nvSpPr>
          <p:cNvPr id="14" name="Google Shape;14;p14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 b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L="0" marR="0" lvl="1" indent="0" algn="r" rtl="0">
              <a:spcBef>
                <a:spcPts val="0"/>
              </a:spcBef>
              <a:buNone/>
              <a:defRPr sz="1000" b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L="0" marR="0" lvl="2" indent="0" algn="r" rtl="0">
              <a:spcBef>
                <a:spcPts val="0"/>
              </a:spcBef>
              <a:buNone/>
              <a:defRPr sz="1000" b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L="0" marR="0" lvl="3" indent="0" algn="r" rtl="0">
              <a:spcBef>
                <a:spcPts val="0"/>
              </a:spcBef>
              <a:buNone/>
              <a:defRPr sz="1000" b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L="0" marR="0" lvl="4" indent="0" algn="r" rtl="0">
              <a:spcBef>
                <a:spcPts val="0"/>
              </a:spcBef>
              <a:buNone/>
              <a:defRPr sz="1000" b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L="0" marR="0" lvl="5" indent="0" algn="r" rtl="0">
              <a:spcBef>
                <a:spcPts val="0"/>
              </a:spcBef>
              <a:buNone/>
              <a:defRPr sz="1000" b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L="0" marR="0" lvl="6" indent="0" algn="r" rtl="0">
              <a:spcBef>
                <a:spcPts val="0"/>
              </a:spcBef>
              <a:buNone/>
              <a:defRPr sz="1000" b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L="0" marR="0" lvl="7" indent="0" algn="r" rtl="0">
              <a:spcBef>
                <a:spcPts val="0"/>
              </a:spcBef>
              <a:buNone/>
              <a:defRPr sz="1000" b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L="0" marR="0" lvl="8" indent="0" algn="r" rtl="0">
              <a:spcBef>
                <a:spcPts val="0"/>
              </a:spcBef>
              <a:buNone/>
              <a:defRPr sz="1000" b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"/>
          <p:cNvSpPr txBox="1">
            <a:spLocks noGrp="1"/>
          </p:cNvSpPr>
          <p:nvPr>
            <p:ph type="ctrTitle"/>
          </p:nvPr>
        </p:nvSpPr>
        <p:spPr>
          <a:xfrm>
            <a:off x="685800" y="692697"/>
            <a:ext cx="7990656" cy="43924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imes New Roman"/>
              <a:buNone/>
            </a:pPr>
            <a:r>
              <a:rPr lang="ru-RU" sz="4000">
                <a:latin typeface="Times New Roman"/>
                <a:ea typeface="Times New Roman"/>
                <a:cs typeface="Times New Roman"/>
                <a:sym typeface="Times New Roman"/>
              </a:rPr>
              <a:t>АНАЛИТИЧЕСКИЙ ОТЧЕТ</a:t>
            </a:r>
            <a:br>
              <a:rPr lang="ru-RU" sz="40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-RU" sz="4000">
                <a:latin typeface="Times New Roman"/>
                <a:ea typeface="Times New Roman"/>
                <a:cs typeface="Times New Roman"/>
                <a:sym typeface="Times New Roman"/>
              </a:rPr>
              <a:t>по результатам школьного этапа олимпиады школьников </a:t>
            </a:r>
            <a:br>
              <a:rPr lang="ru-RU" sz="40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-RU" sz="4000">
                <a:latin typeface="Times New Roman"/>
                <a:ea typeface="Times New Roman"/>
                <a:cs typeface="Times New Roman"/>
                <a:sym typeface="Times New Roman"/>
              </a:rPr>
              <a:t>в 2024 – 2025 учебном году</a:t>
            </a:r>
            <a:br>
              <a:rPr lang="ru-RU" sz="40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-RU" sz="4000">
                <a:latin typeface="Times New Roman"/>
                <a:ea typeface="Times New Roman"/>
                <a:cs typeface="Times New Roman"/>
                <a:sym typeface="Times New Roman"/>
              </a:rPr>
              <a:t>МОУ СОШ №3</a:t>
            </a:r>
            <a:r>
              <a:rPr lang="ru-RU"/>
              <a:t/>
            </a:r>
            <a:br>
              <a:rPr lang="ru-RU"/>
            </a:b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9"/>
          <p:cNvSpPr txBox="1"/>
          <p:nvPr/>
        </p:nvSpPr>
        <p:spPr>
          <a:xfrm>
            <a:off x="179512" y="116632"/>
            <a:ext cx="8784976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Победители и призеры муниципального этапа Всероссийской олимпиады школьников.</a:t>
            </a:r>
            <a:endParaRPr sz="24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157" name="Google Shape;157;p9"/>
          <p:cNvGraphicFramePr/>
          <p:nvPr/>
        </p:nvGraphicFramePr>
        <p:xfrm>
          <a:off x="308222" y="878704"/>
          <a:ext cx="8527550" cy="6431224"/>
        </p:xfrm>
        <a:graphic>
          <a:graphicData uri="http://schemas.openxmlformats.org/drawingml/2006/table">
            <a:tbl>
              <a:tblPr firstRow="1" firstCol="1" bandRow="1">
                <a:noFill/>
                <a:tableStyleId>{B8DEA138-27FD-4455-BC47-94DF7297FC70}</a:tableStyleId>
              </a:tblPr>
              <a:tblGrid>
                <a:gridCol w="3610575"/>
                <a:gridCol w="719725"/>
                <a:gridCol w="719725"/>
                <a:gridCol w="719725"/>
                <a:gridCol w="721425"/>
                <a:gridCol w="842750"/>
                <a:gridCol w="1193625"/>
              </a:tblGrid>
              <a:tr h="879300"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u="none" strike="noStrike" cap="none"/>
                        <a:t>Предмет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775" marR="6775" marT="6775" marB="6775" anchor="ctr"/>
                </a:tc>
                <a:tc gridSpan="5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u="none" strike="noStrike" cap="none"/>
                        <a:t>Параллель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775" marR="6775" marT="6775" marB="677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b="1" u="none" strike="noStrike" cap="none"/>
                        <a:t>Суммарное количество</a:t>
                      </a:r>
                      <a:endParaRPr sz="1200" b="1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775" marR="6775" marT="6775" marB="6775" anchor="ctr"/>
                </a:tc>
              </a:tr>
              <a:tr h="100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u="none" strike="noStrike" cap="none"/>
                        <a:t>7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775" marR="6775" marT="6775" marB="6775" anchor="ctr"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u="none" strike="noStrike" cap="none"/>
                        <a:t>8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775" marR="6775" marT="6775" marB="6775" anchor="ctr"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u="none" strike="noStrike" cap="none"/>
                        <a:t>9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775" marR="6775" marT="6775" marB="6775" anchor="ctr"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u="none" strike="noStrike" cap="none"/>
                        <a:t>10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775" marR="6775" marT="6775" marB="6775" anchor="ctr"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u="none" strike="noStrike" cap="none"/>
                        <a:t>11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775" marR="6775" marT="6775" marB="6775" anchor="ctr"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b="1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775" marR="6775" marT="6775" marB="6775" anchor="ctr"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2827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u="none" strike="noStrike" cap="none"/>
                        <a:t>Русский язык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775" marR="6775" marT="6775" marB="6775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2827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u="none" strike="noStrike" cap="none"/>
                        <a:t>Математика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775" marR="6775" marT="6775" marB="6775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2827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u="none" strike="noStrike" cap="none"/>
                        <a:t>Обществознание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775" marR="6775" marT="6775" marB="6775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2827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u="none" strike="noStrike" cap="none"/>
                        <a:t>Биология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775" marR="6775" marT="6775" marB="6775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2827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u="none" strike="noStrike" cap="none"/>
                        <a:t>Физика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775" marR="6775" marT="6775" marB="6775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2827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u="none" strike="noStrike" cap="none"/>
                        <a:t>Английский язык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775" marR="6775" marT="6775" marB="6775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2827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/>
                        <a:t>ОБЗР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775" marR="6775" marT="6775" marB="6775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2827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u="none" strike="noStrike" cap="none"/>
                        <a:t>История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775" marR="6775" marT="6775" marB="6775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2827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u="none" strike="noStrike" cap="none"/>
                        <a:t>Литература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775" marR="6775" marT="6775" marB="6775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2827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u="none" strike="noStrike" cap="none"/>
                        <a:t>Искусство (МХК)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775" marR="6775" marT="6775" marB="6775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2827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u="none" strike="noStrike" cap="none"/>
                        <a:t>Экология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775" marR="6775" marT="6775" marB="6775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2827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u="none" strike="noStrike" cap="none"/>
                        <a:t>География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775" marR="6775" marT="6775" marB="6775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2827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u="none" strike="noStrike" cap="none"/>
                        <a:t>Химия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775" marR="6775" marT="6775" marB="6775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2827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u="none" strike="noStrike" cap="none"/>
                        <a:t>Право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775" marR="6775" marT="6775" marB="6775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2827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u="none" strike="noStrike" cap="none"/>
                        <a:t>Экономика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775" marR="6775" marT="6775" marB="6775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2827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u="none" strike="noStrike" cap="none"/>
                        <a:t>Информатика и ИКТ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775" marR="6775" marT="6775" marB="6775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2827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u="none" strike="noStrike" cap="none"/>
                        <a:t>Астрономия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775" marR="6775" marT="6775" marB="6775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2827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u="none" strike="noStrike" cap="none"/>
                        <a:t>Итальянский язык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775" marR="6775" marT="6775" marB="6775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2827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u="none" strike="noStrike" cap="none"/>
                        <a:t>Технология (КДДТ)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775" marR="6775" marT="6775" marB="6775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2827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u="none" strike="noStrike" cap="none"/>
                        <a:t>Физическая культура </a:t>
                      </a:r>
                      <a:r>
                        <a:rPr lang="ru-RU" sz="1300"/>
                        <a:t> (Юноши)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775" marR="6775" marT="6775" marB="6775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28275"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ru-RU" sz="1300"/>
                        <a:t>Физическая культура (Девушки)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775" marR="6775" marT="6775" marB="6775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2827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u="none" strike="noStrike" cap="none"/>
                        <a:t>ИТОГО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775" marR="6775" marT="6775" marB="6775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</a:t>
                      </a:r>
                      <a:endParaRPr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11</a:t>
                      </a:r>
                      <a:endParaRPr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endParaRPr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12</a:t>
                      </a:r>
                      <a:endParaRPr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</a:t>
                      </a:r>
                      <a:endParaRPr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44</a:t>
                      </a:r>
                      <a:endParaRPr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0"/>
          <p:cNvSpPr txBox="1"/>
          <p:nvPr/>
        </p:nvSpPr>
        <p:spPr>
          <a:xfrm>
            <a:off x="259418" y="173831"/>
            <a:ext cx="8712968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Фактически победителей и призеров муниципального этапа ВСОШ – </a:t>
            </a:r>
            <a:r>
              <a:rPr lang="en-US" sz="2400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38</a:t>
            </a:r>
            <a:r>
              <a:rPr lang="ru-RU" sz="2400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человек. </a:t>
            </a:r>
            <a:endParaRPr sz="24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163" name="Google Shape;163;p10"/>
          <p:cNvGraphicFramePr/>
          <p:nvPr>
            <p:extLst>
              <p:ext uri="{D42A27DB-BD31-4B8C-83A1-F6EECF244321}">
                <p14:modId xmlns:p14="http://schemas.microsoft.com/office/powerpoint/2010/main" val="1488237607"/>
              </p:ext>
            </p:extLst>
          </p:nvPr>
        </p:nvGraphicFramePr>
        <p:xfrm>
          <a:off x="357077" y="1150602"/>
          <a:ext cx="8517650" cy="4851182"/>
        </p:xfrm>
        <a:graphic>
          <a:graphicData uri="http://schemas.openxmlformats.org/drawingml/2006/table">
            <a:tbl>
              <a:tblPr firstRow="1" firstCol="1" bandRow="1">
                <a:noFill/>
                <a:tableStyleId>{B8DEA138-27FD-4455-BC47-94DF7297FC70}</a:tableStyleId>
              </a:tblPr>
              <a:tblGrid>
                <a:gridCol w="1744400"/>
                <a:gridCol w="2156675"/>
                <a:gridCol w="1783600"/>
                <a:gridCol w="1519550"/>
                <a:gridCol w="1313425"/>
              </a:tblGrid>
              <a:tr h="3779207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800" u="none" strike="noStrike" cap="none"/>
                        <a:t>Всего учащихся 5-11 классов</a:t>
                      </a:r>
                      <a:endParaRPr sz="28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800" u="none" strike="noStrike" cap="none"/>
                        <a:t>Количество участников олимпиады</a:t>
                      </a:r>
                      <a:endParaRPr sz="28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9525" anchor="ctr"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800" u="none" strike="noStrike" cap="none"/>
                        <a:t>Количество участников с ОВЗ</a:t>
                      </a:r>
                      <a:endParaRPr sz="28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9525" anchor="ctr"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800" u="none" strike="noStrike" cap="none"/>
                        <a:t>Количество победителей</a:t>
                      </a:r>
                      <a:endParaRPr sz="28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9525" anchor="ctr"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800" u="none" strike="noStrike" cap="none"/>
                        <a:t>Количество призёров</a:t>
                      </a:r>
                      <a:endParaRPr sz="28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9525" anchor="ctr"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10719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800" u="none" strike="noStrike" cap="none"/>
                        <a:t>2</a:t>
                      </a:r>
                      <a:r>
                        <a:rPr lang="ru-RU" sz="2800"/>
                        <a:t>8</a:t>
                      </a:r>
                      <a:r>
                        <a:rPr lang="ru-RU" sz="2800" u="none" strike="noStrike" cap="none"/>
                        <a:t>4</a:t>
                      </a:r>
                      <a:endParaRPr sz="28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9525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82.0</a:t>
                      </a:r>
                      <a:endParaRPr sz="2400"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2.0</a:t>
                      </a:r>
                      <a:endParaRPr sz="2400"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6.0</a:t>
                      </a:r>
                      <a:endParaRPr sz="2400"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32.0</a:t>
                      </a:r>
                      <a:endParaRPr sz="2400" b="1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1"/>
          <p:cNvSpPr txBox="1"/>
          <p:nvPr/>
        </p:nvSpPr>
        <p:spPr>
          <a:xfrm>
            <a:off x="395536" y="297522"/>
            <a:ext cx="7560840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Сравнительная характеристика за 3 года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graphicFrame>
        <p:nvGraphicFramePr>
          <p:cNvPr id="169" name="Google Shape;169;p11"/>
          <p:cNvGraphicFramePr/>
          <p:nvPr/>
        </p:nvGraphicFramePr>
        <p:xfrm>
          <a:off x="395536" y="836712"/>
          <a:ext cx="8280950" cy="5530975"/>
        </p:xfrm>
        <a:graphic>
          <a:graphicData uri="http://schemas.openxmlformats.org/drawingml/2006/table">
            <a:tbl>
              <a:tblPr firstRow="1" firstCol="1" bandRow="1">
                <a:noFill/>
                <a:tableStyleId>{B8DEA138-27FD-4455-BC47-94DF7297FC70}</a:tableStyleId>
              </a:tblPr>
              <a:tblGrid>
                <a:gridCol w="2076875"/>
                <a:gridCol w="2068025"/>
                <a:gridCol w="2068025"/>
                <a:gridCol w="2068025"/>
              </a:tblGrid>
              <a:tr h="45077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400" u="none" strike="noStrike" cap="none"/>
                        <a:t> </a:t>
                      </a:r>
                      <a:endParaRPr sz="36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 anchor="ctr"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400" u="none" strike="noStrike" cap="none"/>
                        <a:t>2022</a:t>
                      </a:r>
                      <a:endParaRPr sz="36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400" u="none" strike="noStrike" cap="none"/>
                        <a:t>2023</a:t>
                      </a:r>
                      <a:endParaRPr sz="36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400" u="none" strike="noStrike" cap="none"/>
                        <a:t>202</a:t>
                      </a:r>
                      <a:r>
                        <a:rPr lang="ru-RU" sz="2400"/>
                        <a:t>4</a:t>
                      </a:r>
                      <a:endParaRPr sz="36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</a:tr>
              <a:tr h="184872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400" u="none" strike="noStrike" cap="none"/>
                        <a:t>Количество участников</a:t>
                      </a:r>
                      <a:endParaRPr sz="36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 anchor="ctr"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400" u="none" strike="noStrike" cap="none"/>
                        <a:t>114 (38,5%)</a:t>
                      </a:r>
                      <a:endParaRPr sz="36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400" u="none" strike="noStrike" cap="none"/>
                        <a:t>87 (25,4%)</a:t>
                      </a:r>
                      <a:endParaRPr sz="36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400" u="none" strike="noStrike" cap="none"/>
                        <a:t>8</a:t>
                      </a:r>
                      <a:r>
                        <a:rPr lang="ru-RU" sz="2400"/>
                        <a:t>2</a:t>
                      </a:r>
                      <a:r>
                        <a:rPr lang="ru-RU" sz="2400" u="none" strike="noStrike" cap="none"/>
                        <a:t> (2</a:t>
                      </a:r>
                      <a:r>
                        <a:rPr lang="ru-RU" sz="2400"/>
                        <a:t>8</a:t>
                      </a:r>
                      <a:r>
                        <a:rPr lang="ru-RU" sz="2400" u="none" strike="noStrike" cap="none"/>
                        <a:t>,</a:t>
                      </a:r>
                      <a:r>
                        <a:rPr lang="ru-RU" sz="2400"/>
                        <a:t>9</a:t>
                      </a:r>
                      <a:r>
                        <a:rPr lang="ru-RU" sz="2400" u="none" strike="noStrike" cap="none"/>
                        <a:t>%)</a:t>
                      </a:r>
                      <a:endParaRPr sz="36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</a:tr>
              <a:tr h="184872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400" u="none" strike="noStrike" cap="none"/>
                        <a:t>Количество победителей</a:t>
                      </a:r>
                      <a:endParaRPr sz="36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 anchor="ctr"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400" u="none" strike="noStrike" cap="none"/>
                        <a:t>4</a:t>
                      </a:r>
                      <a:endParaRPr sz="36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400" u="none" strike="noStrike" cap="none"/>
                        <a:t>2</a:t>
                      </a:r>
                      <a:endParaRPr sz="36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400"/>
                        <a:t>6</a:t>
                      </a:r>
                      <a:endParaRPr sz="36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</a:tr>
              <a:tr h="138275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400" u="none" strike="noStrike" cap="none"/>
                        <a:t>Количество призеров</a:t>
                      </a:r>
                      <a:endParaRPr sz="36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 anchor="ctr"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400" u="none" strike="noStrike" cap="none"/>
                        <a:t>5</a:t>
                      </a:r>
                      <a:endParaRPr sz="36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400" u="none" strike="noStrike" cap="none"/>
                        <a:t>23</a:t>
                      </a:r>
                      <a:endParaRPr sz="36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400"/>
                        <a:t>32</a:t>
                      </a:r>
                      <a:endParaRPr sz="36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2"/>
          <p:cNvSpPr txBox="1"/>
          <p:nvPr/>
        </p:nvSpPr>
        <p:spPr>
          <a:xfrm>
            <a:off x="107504" y="116632"/>
            <a:ext cx="8928992" cy="62324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9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Вывод по анализу результатов:</a:t>
            </a:r>
            <a:endParaRPr sz="19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9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1.Часть детей, ставших победителями и призерами, показали хорошее знание предмета.</a:t>
            </a:r>
            <a:endParaRPr dirty="0"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9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Практически по всем предметам  </a:t>
            </a:r>
            <a:r>
              <a:rPr lang="ru-RU" sz="19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учащиеся </a:t>
            </a:r>
            <a:r>
              <a:rPr lang="ru-RU" sz="19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показали низкий уровень выполнения заданий, нежелание участвовать в олимпиадах, что указывает на недостаточную работу педагогов-предметников по выявлению талантливых детей на уровне школы.</a:t>
            </a:r>
            <a:endParaRPr dirty="0"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9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Необходимо мотивировать учащихся на изучение дополнительной литературы, целенаправленно работать в течение учебного года над расширением кругозора детей, через систематическую работу с данной категорией детей развивать в системе их потенциальные возможности.</a:t>
            </a:r>
            <a:endParaRPr dirty="0"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9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 основным проблемам, выявленным при подготовке школьников к олимпиадам в этом учебном году, можно отнести следующие:</a:t>
            </a:r>
            <a:endParaRPr sz="19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9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сложный теоретический материал, требующий более глубоких знаний;</a:t>
            </a:r>
            <a:endParaRPr dirty="0"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9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учет возрастных и психологических особенностей учащихся при подготовке к проведению олимпиады (одни и те же дети участвуют в олимпиадах по нескольким предметам);</a:t>
            </a:r>
            <a:endParaRPr dirty="0"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9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скорость мыслительных процессов у детей не одинакова (одни могут сконцентрироваться и быстро соображать в экстремальных условиях лимита времени, другие ориентированы на процесс длительного обдумывания и стрессовая ситуация, вызванная ограничением времени может ввести их в ступор);</a:t>
            </a:r>
            <a:endParaRPr dirty="0"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9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-неоднозначное отношение родителей к участию ребёнка в олимпиадах.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3"/>
          <p:cNvSpPr txBox="1"/>
          <p:nvPr/>
        </p:nvSpPr>
        <p:spPr>
          <a:xfrm>
            <a:off x="0" y="0"/>
            <a:ext cx="9036496" cy="67403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Решения:</a:t>
            </a:r>
            <a:endParaRPr sz="18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предусмотреть различные формы работы по повышению мотивации и результативности, учащихся в участии в различных этапах предметных олимпиад; </a:t>
            </a:r>
            <a:endParaRPr dirty="0"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продолжить формирование банка данных по материалам предметных олимпиад школьного и муниципального уровня </a:t>
            </a:r>
            <a:r>
              <a:rPr lang="ru-RU" sz="18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202</a:t>
            </a:r>
            <a:r>
              <a:rPr lang="en-US" sz="18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r>
              <a:rPr lang="ru-RU" sz="18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-202</a:t>
            </a:r>
            <a:r>
              <a:rPr lang="en-US" sz="18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r>
            <a:r>
              <a:rPr lang="ru-RU" sz="18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1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учебного года;   </a:t>
            </a:r>
            <a:endParaRPr dirty="0"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обеспечить методическое сопровождение работы с одаренными детьми (повышение уровня профессионального мастерства педагогов, организация обмена опытом учителей, работающих с одаренными детьми). </a:t>
            </a:r>
            <a:endParaRPr dirty="0"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Учителям-предметникам: </a:t>
            </a:r>
            <a:endParaRPr dirty="0"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обеспечить дифференцированный подход на уроках и внеурочных занятиях с одаренными детьми, выстраивание индивидуальной образовательной траектории для каждого обучающегося, проявляющего интерес к отдельным предметам; </a:t>
            </a:r>
            <a:endParaRPr dirty="0"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при подготовке к различным этапам ВСОШ использовать возможности интернет- ресурсов, цифровых технологий и других доступных форм обучения; </a:t>
            </a:r>
            <a:endParaRPr dirty="0"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обеспечить системный и качественный уровень подготовки обучающихся к различным этапам ВСОШ, опережающее прохождение программного материала с использованием заданий повышенной сложности, развивающие творческие способности обучающихся, логическое мышление; </a:t>
            </a:r>
            <a:endParaRPr dirty="0"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предусмотреть различные формы работы по повышению мотивации и результативности, учащихся в участии в различных этапах ВСОШ, через урочную и внеурочную деятельность, самоподготовку обучающихся. </a:t>
            </a:r>
            <a:endParaRPr dirty="0"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Классным руководителям:  </a:t>
            </a:r>
            <a:endParaRPr dirty="0"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довести до сведения родителей (законных представителей) итоги школьного этапа Всероссийской олимпиады школьников. 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"/>
          <p:cNvSpPr/>
          <p:nvPr/>
        </p:nvSpPr>
        <p:spPr>
          <a:xfrm>
            <a:off x="395536" y="548680"/>
            <a:ext cx="8568952" cy="51090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Школьный этап Всероссийской олимпиады школьников проводится в соответствии с графиком, в период с 12 сентября по 25 октября 2024 года для обучающихся 4-11-х классов МОУ СОШ №3, что является стартовой площадкой для участия в этапах олимпиады более высокого уровня. </a:t>
            </a:r>
            <a:endParaRPr sz="2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школьном этапе Всероссийской олимпиады школьников приняли участие 328 учащихся 4–11-х классов, что составляет – 100,61% от общего количества учащихся 4–11-х классов.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" name="Google Shape;112;p3"/>
          <p:cNvGraphicFramePr/>
          <p:nvPr>
            <p:extLst>
              <p:ext uri="{D42A27DB-BD31-4B8C-83A1-F6EECF244321}">
                <p14:modId xmlns:p14="http://schemas.microsoft.com/office/powerpoint/2010/main" val="3370544676"/>
              </p:ext>
            </p:extLst>
          </p:nvPr>
        </p:nvGraphicFramePr>
        <p:xfrm>
          <a:off x="252665" y="2708920"/>
          <a:ext cx="8496950" cy="3030587"/>
        </p:xfrm>
        <a:graphic>
          <a:graphicData uri="http://schemas.openxmlformats.org/drawingml/2006/table">
            <a:tbl>
              <a:tblPr firstRow="1" firstCol="1" bandRow="1">
                <a:noFill/>
                <a:tableStyleId>{B8DEA138-27FD-4455-BC47-94DF7297FC70}</a:tableStyleId>
              </a:tblPr>
              <a:tblGrid>
                <a:gridCol w="1322825"/>
                <a:gridCol w="1455850"/>
                <a:gridCol w="1397800"/>
                <a:gridCol w="1390500"/>
                <a:gridCol w="1416650"/>
                <a:gridCol w="1513325"/>
              </a:tblGrid>
              <a:tr h="518150">
                <a:tc gridSpan="6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 dirty="0"/>
                        <a:t>Учебный год</a:t>
                      </a:r>
                      <a:endParaRPr sz="16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815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2022-2023</a:t>
                      </a:r>
                      <a:endParaRPr sz="20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b="1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2023-2024</a:t>
                      </a:r>
                      <a:endParaRPr sz="20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2024-2025</a:t>
                      </a:r>
                      <a:endParaRPr sz="2000" b="1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>
                    <a:lnL w="635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76137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Количество участников</a:t>
                      </a:r>
                      <a:endParaRPr sz="16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Доля от количества обучающихся, %</a:t>
                      </a:r>
                      <a:endParaRPr sz="16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Количество участников</a:t>
                      </a:r>
                      <a:endParaRPr sz="16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Доля от количества обучающихся, %</a:t>
                      </a:r>
                      <a:endParaRPr sz="16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Количество участников </a:t>
                      </a:r>
                      <a:endParaRPr sz="1600" b="1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>
                    <a:lnL w="635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Доля от количества обучающихся, %</a:t>
                      </a:r>
                      <a:endParaRPr sz="1600" b="1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>
                    <a:lnL w="635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81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296</a:t>
                      </a:r>
                      <a:endParaRPr sz="20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96</a:t>
                      </a:r>
                      <a:endParaRPr sz="20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343</a:t>
                      </a:r>
                      <a:endParaRPr sz="20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98,28</a:t>
                      </a:r>
                      <a:endParaRPr sz="20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328</a:t>
                      </a:r>
                      <a:endParaRPr sz="2000"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>
                    <a:lnL w="635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100,61</a:t>
                      </a:r>
                      <a:endParaRPr sz="2000" b="1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>
                    <a:lnL w="635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13" name="Google Shape;113;p3"/>
          <p:cNvSpPr/>
          <p:nvPr/>
        </p:nvSpPr>
        <p:spPr>
          <a:xfrm>
            <a:off x="396682" y="620688"/>
            <a:ext cx="8208912" cy="17851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ru-RU"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Сравнительный анализ количества участников школьного этапа Всероссийской олимпиады школьников по годам</a:t>
            </a: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ru-RU"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Таблица 1.</a:t>
            </a: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r>
              <a:rPr lang="ru-RU" sz="1400" b="0" i="1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*обучающийся, принявший участие в данном этапе олимпиады учитывается один раз</a:t>
            </a:r>
            <a:endParaRPr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8" name="Google Shape;118;p4"/>
          <p:cNvGraphicFramePr/>
          <p:nvPr>
            <p:extLst>
              <p:ext uri="{D42A27DB-BD31-4B8C-83A1-F6EECF244321}">
                <p14:modId xmlns:p14="http://schemas.microsoft.com/office/powerpoint/2010/main" val="1168018807"/>
              </p:ext>
            </p:extLst>
          </p:nvPr>
        </p:nvGraphicFramePr>
        <p:xfrm>
          <a:off x="426369" y="1411257"/>
          <a:ext cx="8291250" cy="2017750"/>
        </p:xfrm>
        <a:graphic>
          <a:graphicData uri="http://schemas.openxmlformats.org/drawingml/2006/table">
            <a:tbl>
              <a:tblPr firstRow="1" firstCol="1" bandRow="1">
                <a:noFill/>
                <a:tableStyleId>{B8DEA138-27FD-4455-BC47-94DF7297FC70}</a:tableStyleId>
              </a:tblPr>
              <a:tblGrid>
                <a:gridCol w="1694725"/>
                <a:gridCol w="2096025"/>
                <a:gridCol w="1732875"/>
                <a:gridCol w="1280175"/>
                <a:gridCol w="1487450"/>
              </a:tblGrid>
              <a:tr h="13547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Всего учащихся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r>
                        <a:rPr lang="ru-RU" sz="18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классов</a:t>
                      </a:r>
                      <a:endParaRPr sz="18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Количество участников олимпиады</a:t>
                      </a:r>
                      <a:endParaRPr sz="1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Количество участников с ОВЗ</a:t>
                      </a:r>
                      <a:endParaRPr sz="1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Количество призеров</a:t>
                      </a:r>
                      <a:endParaRPr sz="1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Количество побидителей</a:t>
                      </a:r>
                      <a:endParaRPr sz="1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663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42</a:t>
                      </a:r>
                      <a:endParaRPr sz="2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42.0</a:t>
                      </a:r>
                      <a:endParaRPr sz="2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1.0</a:t>
                      </a:r>
                      <a:endParaRPr sz="2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0.0</a:t>
                      </a:r>
                      <a:endParaRPr sz="2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400" b="1" dirty="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0.0</a:t>
                      </a:r>
                      <a:endParaRPr sz="2400" b="1" dirty="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19" name="Google Shape;119;p4"/>
          <p:cNvSpPr/>
          <p:nvPr/>
        </p:nvSpPr>
        <p:spPr>
          <a:xfrm>
            <a:off x="292700" y="476675"/>
            <a:ext cx="8424900" cy="102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ru-RU"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Количество участников олимпиад </a:t>
            </a:r>
            <a:r>
              <a:rPr lang="ru-RU" sz="24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r>
              <a:rPr lang="ru-RU"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параллели, количество участников с ОВЗ, призёров и победителей.</a:t>
            </a: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4508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0" name="Google Shape;120;p4"/>
          <p:cNvSpPr/>
          <p:nvPr/>
        </p:nvSpPr>
        <p:spPr>
          <a:xfrm>
            <a:off x="454025" y="3634848"/>
            <a:ext cx="84249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ru-RU" sz="24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Количество участников олимпиад 5-11 параллели, количество участников с ОВЗ, призёров и победителей.</a:t>
            </a:r>
            <a:endParaRPr sz="2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4508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endParaRPr sz="2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121" name="Google Shape;121;p4"/>
          <p:cNvGraphicFramePr/>
          <p:nvPr>
            <p:extLst>
              <p:ext uri="{D42A27DB-BD31-4B8C-83A1-F6EECF244321}">
                <p14:modId xmlns:p14="http://schemas.microsoft.com/office/powerpoint/2010/main" val="2127423151"/>
              </p:ext>
            </p:extLst>
          </p:nvPr>
        </p:nvGraphicFramePr>
        <p:xfrm>
          <a:off x="426350" y="4496390"/>
          <a:ext cx="8291250" cy="2017750"/>
        </p:xfrm>
        <a:graphic>
          <a:graphicData uri="http://schemas.openxmlformats.org/drawingml/2006/table">
            <a:tbl>
              <a:tblPr firstRow="1" firstCol="1" bandRow="1">
                <a:noFill/>
                <a:tableStyleId>{B8DEA138-27FD-4455-BC47-94DF7297FC70}</a:tableStyleId>
              </a:tblPr>
              <a:tblGrid>
                <a:gridCol w="1694725"/>
                <a:gridCol w="2096025"/>
                <a:gridCol w="1732875"/>
                <a:gridCol w="1280175"/>
                <a:gridCol w="1487450"/>
              </a:tblGrid>
              <a:tr h="13547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Всего учащихся 5-11 классов</a:t>
                      </a:r>
                      <a:endParaRPr sz="18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Количество участников олимпиады</a:t>
                      </a:r>
                      <a:endParaRPr sz="1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Количество участников с ОВЗ</a:t>
                      </a:r>
                      <a:endParaRPr sz="18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Количество призеров</a:t>
                      </a:r>
                      <a:endParaRPr sz="1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Количество побидителей</a:t>
                      </a:r>
                      <a:endParaRPr sz="1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663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284</a:t>
                      </a:r>
                      <a:endParaRPr sz="2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328.0</a:t>
                      </a:r>
                      <a:endParaRPr sz="2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11.0</a:t>
                      </a:r>
                      <a:endParaRPr sz="2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72.0</a:t>
                      </a:r>
                      <a:endParaRPr sz="2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400" b="1" dirty="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15.0</a:t>
                      </a:r>
                      <a:endParaRPr sz="2400" b="1" dirty="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5"/>
          <p:cNvSpPr/>
          <p:nvPr/>
        </p:nvSpPr>
        <p:spPr>
          <a:xfrm>
            <a:off x="0" y="-99392"/>
            <a:ext cx="8856984" cy="1138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3556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ru-RU"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Количество участников школьного этапа Всероссийской олимпиады школьников по каждому предмету</a:t>
            </a: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450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ucida Sans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27" name="Google Shape;127;p5"/>
          <p:cNvGraphicFramePr/>
          <p:nvPr>
            <p:extLst>
              <p:ext uri="{D42A27DB-BD31-4B8C-83A1-F6EECF244321}">
                <p14:modId xmlns:p14="http://schemas.microsoft.com/office/powerpoint/2010/main" val="347232991"/>
              </p:ext>
            </p:extLst>
          </p:nvPr>
        </p:nvGraphicFramePr>
        <p:xfrm>
          <a:off x="360034" y="700789"/>
          <a:ext cx="8496950" cy="5838917"/>
        </p:xfrm>
        <a:graphic>
          <a:graphicData uri="http://schemas.openxmlformats.org/drawingml/2006/table">
            <a:tbl>
              <a:tblPr firstRow="1" firstCol="1" bandRow="1">
                <a:noFill/>
                <a:tableStyleId>{B8DEA138-27FD-4455-BC47-94DF7297FC70}</a:tableStyleId>
              </a:tblPr>
              <a:tblGrid>
                <a:gridCol w="3213625"/>
                <a:gridCol w="277800"/>
                <a:gridCol w="277800"/>
                <a:gridCol w="277800"/>
                <a:gridCol w="277800"/>
                <a:gridCol w="402825"/>
                <a:gridCol w="402825"/>
                <a:gridCol w="347275"/>
                <a:gridCol w="347275"/>
                <a:gridCol w="465750"/>
                <a:gridCol w="465750"/>
                <a:gridCol w="465750"/>
                <a:gridCol w="1274675"/>
              </a:tblGrid>
              <a:tr h="224300"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u="none" strike="noStrike" cap="none" dirty="0"/>
                        <a:t>Предмет</a:t>
                      </a:r>
                      <a:endParaRPr sz="13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975" marR="6975" marT="6975" marB="6975" anchor="ctr"/>
                </a:tc>
                <a:tc gridSpan="1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u="none" strike="noStrike" cap="none" dirty="0"/>
                        <a:t>Параллель</a:t>
                      </a:r>
                      <a:endParaRPr sz="13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975" marR="6975" marT="6975" marB="697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u="none" strike="noStrike" cap="none"/>
                        <a:t>Суммарное количество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975" marR="6975" marT="6975" marB="6975" anchor="ctr"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243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u="none" strike="noStrike" cap="none"/>
                        <a:t>1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975" marR="6975" marT="6975" marB="6975" anchor="ctr"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u="none" strike="noStrike" cap="none"/>
                        <a:t>2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975" marR="6975" marT="6975" marB="6975" anchor="ctr"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u="none" strike="noStrike" cap="none"/>
                        <a:t>3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975" marR="6975" marT="6975" marB="6975" anchor="ctr"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u="none" strike="noStrike" cap="none"/>
                        <a:t>4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975" marR="6975" marT="6975" marB="6975" anchor="ctr"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u="none" strike="noStrike" cap="none"/>
                        <a:t>5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975" marR="6975" marT="6975" marB="6975" anchor="ctr"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u="none" strike="noStrike" cap="none"/>
                        <a:t>6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975" marR="6975" marT="6975" marB="6975" anchor="ctr"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u="none" strike="noStrike" cap="none"/>
                        <a:t>7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975" marR="6975" marT="6975" marB="6975" anchor="ctr"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u="none" strike="noStrike" cap="none"/>
                        <a:t>8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975" marR="6975" marT="6975" marB="6975" anchor="ctr"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u="none" strike="noStrike" cap="none"/>
                        <a:t>9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975" marR="6975" marT="6975" marB="6975" anchor="ctr"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u="none" strike="noStrike" cap="none"/>
                        <a:t>10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975" marR="6975" marT="6975" marB="6975" anchor="ctr"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u="none" strike="noStrike" cap="none"/>
                        <a:t>11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975" marR="6975" marT="6975" marB="6975" anchor="ctr"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430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u="none" strike="noStrike" cap="none"/>
                        <a:t>Русский язык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975" marR="6975" marT="6975" marB="6975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17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14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16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11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 dirty="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78</a:t>
                      </a:r>
                      <a:endParaRPr sz="1400" b="1" dirty="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2430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u="none" strike="noStrike" cap="none"/>
                        <a:t>Математика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975" marR="6975" marT="6975" marB="6975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39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26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24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16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11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 dirty="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129</a:t>
                      </a:r>
                      <a:endParaRPr sz="1400" b="1" dirty="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2430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u="none" strike="noStrike" cap="none"/>
                        <a:t>Обществознание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975" marR="6975" marT="6975" marB="6975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16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18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 dirty="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51</a:t>
                      </a:r>
                      <a:endParaRPr sz="1400" b="1" dirty="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2430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u="none" strike="noStrike" cap="none"/>
                        <a:t>Биология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975" marR="6975" marT="6975" marB="6975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25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 dirty="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53</a:t>
                      </a:r>
                      <a:endParaRPr sz="1400" b="1" dirty="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2430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u="none" strike="noStrike" cap="none"/>
                        <a:t>Физика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975" marR="6975" marT="6975" marB="6975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 dirty="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13</a:t>
                      </a:r>
                      <a:endParaRPr sz="1400" b="1" dirty="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31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u="none" strike="noStrike" cap="none"/>
                        <a:t>ОБ</a:t>
                      </a:r>
                      <a:r>
                        <a:rPr lang="ru-RU" sz="1300"/>
                        <a:t>ЗР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975" marR="6975" marT="6975" marB="6975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14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 dirty="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33</a:t>
                      </a:r>
                      <a:endParaRPr sz="1400" b="1" dirty="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2430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u="none" strike="noStrike" cap="none"/>
                        <a:t>История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975" marR="6975" marT="6975" marB="6975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 dirty="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13</a:t>
                      </a:r>
                      <a:endParaRPr sz="1400" b="1" dirty="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2430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u="none" strike="noStrike" cap="none"/>
                        <a:t>Литература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975" marR="6975" marT="6975" marB="6975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11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 dirty="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30</a:t>
                      </a:r>
                      <a:endParaRPr sz="1400" b="1" dirty="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2430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u="none" strike="noStrike" cap="none"/>
                        <a:t>Искусство (МХК)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975" marR="6975" marT="6975" marB="6975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12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 dirty="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25</a:t>
                      </a:r>
                      <a:endParaRPr sz="1400" b="1" dirty="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2430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u="none" strike="noStrike" cap="none"/>
                        <a:t>Экология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975" marR="6975" marT="6975" marB="6975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 dirty="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 dirty="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 dirty="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</a:t>
                      </a:r>
                      <a:endParaRPr sz="1400" b="1" dirty="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2430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u="none" strike="noStrike" cap="none"/>
                        <a:t>География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975" marR="6975" marT="6975" marB="6975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 dirty="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24</a:t>
                      </a:r>
                      <a:endParaRPr sz="1400" b="1" dirty="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2430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u="none" strike="noStrike" cap="none"/>
                        <a:t>Химия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975" marR="6975" marT="6975" marB="6975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 dirty="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400" b="1" dirty="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2430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u="none" strike="noStrike" cap="none"/>
                        <a:t>Право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975" marR="6975" marT="6975" marB="6975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 dirty="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400" b="1" dirty="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2430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u="none" strike="noStrike" cap="none"/>
                        <a:t>Экономика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975" marR="6975" marT="6975" marB="6975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 dirty="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13</a:t>
                      </a:r>
                      <a:endParaRPr sz="1400" b="1" dirty="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2430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u="none" strike="noStrike" cap="none"/>
                        <a:t>Информатика и ИКТ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975" marR="6975" marT="6975" marB="6975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16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15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31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 dirty="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90</a:t>
                      </a:r>
                      <a:endParaRPr sz="1400" b="1" dirty="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2430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u="none" strike="noStrike" cap="none"/>
                        <a:t>Астрономия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975" marR="6975" marT="6975" marB="6975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 dirty="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21</a:t>
                      </a:r>
                      <a:endParaRPr sz="1400" b="1" dirty="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2430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u="none" strike="noStrike" cap="none"/>
                        <a:t>Английский язык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975" marR="6975" marT="6975" marB="6975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 dirty="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</a:t>
                      </a:r>
                      <a:endParaRPr sz="1400" b="1" dirty="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2430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u="none" strike="noStrike" cap="none"/>
                        <a:t>Физическая культура (Девушки)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975" marR="6975" marT="6975" marB="6975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 dirty="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24</a:t>
                      </a:r>
                      <a:endParaRPr sz="1400" b="1" dirty="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2430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u="none" strike="noStrike" cap="none"/>
                        <a:t>Физическая культура (Юноши)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975" marR="6975" marT="6975" marB="6975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12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13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 dirty="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52</a:t>
                      </a:r>
                      <a:endParaRPr sz="1400" b="1" dirty="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2430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u="none" strike="noStrike" cap="none"/>
                        <a:t>Технология (КДДТ)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975" marR="6975" marT="6975" marB="6975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 dirty="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29</a:t>
                      </a:r>
                      <a:endParaRPr sz="1400" b="1" dirty="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2430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u="none" strike="noStrike" cap="none"/>
                        <a:t>Технология </a:t>
                      </a:r>
                      <a:r>
                        <a:rPr lang="ru-RU" sz="1300"/>
                        <a:t>(ИБ)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975" marR="6975" marT="6975" marB="6975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 dirty="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400" b="1" dirty="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2430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Всего участий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975" marR="6975" marT="6975" marB="697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 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975" marR="6975" marT="6975" marB="6975" anchor="ctr"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 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975" marR="6975" marT="6975" marB="6975" anchor="ctr"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 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975" marR="6975" marT="6975" marB="6975" anchor="ctr"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 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975" marR="6975" marT="6975" marB="6975" anchor="ctr"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 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975" marR="6975" marT="6975" marB="6975" anchor="ctr"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 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975" marR="6975" marT="6975" marB="6975" anchor="ctr"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 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975" marR="6975" marT="6975" marB="6975" anchor="ctr"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 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975" marR="6975" marT="6975" marB="6975" anchor="ctr"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 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975" marR="6975" marT="6975" marB="6975" anchor="ctr"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 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975" marR="6975" marT="6975" marB="6975" anchor="ctr"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 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975" marR="6975" marT="6975" marB="6975" anchor="ctr"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 dirty="0"/>
                        <a:t>696</a:t>
                      </a:r>
                      <a:endParaRPr sz="1600" b="1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975" marR="6975" marT="6975" marB="6975" anchor="ctr"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6"/>
          <p:cNvSpPr/>
          <p:nvPr/>
        </p:nvSpPr>
        <p:spPr>
          <a:xfrm>
            <a:off x="179512" y="30005"/>
            <a:ext cx="8712968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Количество победителей и призёров школьного этапа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Всероссийской олимпиады школьников в 2024-2025 году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133" name="Google Shape;133;p6"/>
          <p:cNvGraphicFramePr/>
          <p:nvPr>
            <p:extLst>
              <p:ext uri="{D42A27DB-BD31-4B8C-83A1-F6EECF244321}">
                <p14:modId xmlns:p14="http://schemas.microsoft.com/office/powerpoint/2010/main" val="1548023140"/>
              </p:ext>
            </p:extLst>
          </p:nvPr>
        </p:nvGraphicFramePr>
        <p:xfrm>
          <a:off x="179512" y="861002"/>
          <a:ext cx="8496900" cy="5742476"/>
        </p:xfrm>
        <a:graphic>
          <a:graphicData uri="http://schemas.openxmlformats.org/drawingml/2006/table">
            <a:tbl>
              <a:tblPr firstRow="1" firstCol="1" bandRow="1">
                <a:noFill/>
                <a:tableStyleId>{B8DEA138-27FD-4455-BC47-94DF7297FC70}</a:tableStyleId>
              </a:tblPr>
              <a:tblGrid>
                <a:gridCol w="2890250"/>
                <a:gridCol w="359950"/>
                <a:gridCol w="359950"/>
                <a:gridCol w="359950"/>
                <a:gridCol w="359950"/>
                <a:gridCol w="359950"/>
                <a:gridCol w="359125"/>
                <a:gridCol w="359125"/>
                <a:gridCol w="359125"/>
                <a:gridCol w="359125"/>
                <a:gridCol w="359125"/>
                <a:gridCol w="359125"/>
                <a:gridCol w="1652150"/>
              </a:tblGrid>
              <a:tr h="227850"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u="none" strike="noStrike" cap="none" dirty="0"/>
                        <a:t>Предмет</a:t>
                      </a:r>
                      <a:endParaRPr sz="13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50" marR="7250" marT="7250" marB="7250" anchor="ctr"/>
                </a:tc>
                <a:tc gridSpan="1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u="none" strike="noStrike" cap="none" dirty="0"/>
                        <a:t>Параллель</a:t>
                      </a:r>
                      <a:endParaRPr sz="13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50" marR="7250" marT="7250" marB="725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u="none" strike="noStrike" cap="none"/>
                        <a:t>Суммарное количество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50" marR="7250" marT="7250" marB="7250" anchor="ctr"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278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u="none" strike="noStrike" cap="none"/>
                        <a:t>1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50" marR="7250" marT="7250" marB="7250" anchor="ctr"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u="none" strike="noStrike" cap="none"/>
                        <a:t>2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50" marR="7250" marT="7250" marB="7250" anchor="ctr"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u="none" strike="noStrike" cap="none"/>
                        <a:t>3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50" marR="7250" marT="7250" marB="7250" anchor="ctr"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u="none" strike="noStrike" cap="none"/>
                        <a:t>4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50" marR="7250" marT="7250" marB="7250" anchor="ctr"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u="none" strike="noStrike" cap="none"/>
                        <a:t>5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50" marR="7250" marT="7250" marB="7250" anchor="ctr"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u="none" strike="noStrike" cap="none"/>
                        <a:t>6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50" marR="7250" marT="7250" marB="7250" anchor="ctr"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u="none" strike="noStrike" cap="none"/>
                        <a:t>7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50" marR="7250" marT="7250" marB="7250" anchor="ctr"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u="none" strike="noStrike" cap="none"/>
                        <a:t>8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50" marR="7250" marT="7250" marB="7250" anchor="ctr"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u="none" strike="noStrike" cap="none"/>
                        <a:t>9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50" marR="7250" marT="7250" marB="7250" anchor="ctr"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u="none" strike="noStrike" cap="none"/>
                        <a:t>10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50" marR="7250" marT="7250" marB="7250" anchor="ctr"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u="none" strike="noStrike" cap="none"/>
                        <a:t>11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50" marR="7250" marT="7250" marB="7250" anchor="ctr"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785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u="none" strike="noStrike" cap="none"/>
                        <a:t>Русский язык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50" marR="7250" marT="7250" marB="7250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endParaRPr sz="16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2785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u="none" strike="noStrike" cap="none"/>
                        <a:t>Математика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50" marR="7250" marT="7250" marB="7250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6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2785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u="none" strike="noStrike" cap="none"/>
                        <a:t>Обществознание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50" marR="7250" marT="7250" marB="7250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6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2785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u="none" strike="noStrike" cap="none"/>
                        <a:t>Биология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50" marR="7250" marT="7250" marB="7250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</a:t>
                      </a:r>
                      <a:endParaRPr sz="16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2785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u="none" strike="noStrike" cap="none"/>
                        <a:t>Физика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50" marR="7250" marT="7250" marB="7250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6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2785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u="none" strike="noStrike" cap="none"/>
                        <a:t>Английский язык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50" marR="7250" marT="7250" marB="7250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6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265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u="none" strike="noStrike" cap="none"/>
                        <a:t>ОБ</a:t>
                      </a:r>
                      <a:r>
                        <a:rPr lang="ru-RU" sz="1300"/>
                        <a:t>ЗР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50" marR="7250" marT="7250" marB="7250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</a:t>
                      </a:r>
                      <a:endParaRPr sz="16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2785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u="none" strike="noStrike" cap="none"/>
                        <a:t>История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50" marR="7250" marT="7250" marB="7250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6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2785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u="none" strike="noStrike" cap="none"/>
                        <a:t>Литература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50" marR="7250" marT="7250" marB="7250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2785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u="none" strike="noStrike" cap="none"/>
                        <a:t>Искусство (МХК)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50" marR="7250" marT="7250" marB="7250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 sz="16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2785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u="none" strike="noStrike" cap="none"/>
                        <a:t>Экология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50" marR="7250" marT="7250" marB="7250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2785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u="none" strike="noStrike" cap="none"/>
                        <a:t>География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50" marR="7250" marT="7250" marB="7250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2785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u="none" strike="noStrike" cap="none"/>
                        <a:t>Химия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50" marR="7250" marT="7250" marB="7250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2785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u="none" strike="noStrike" cap="none"/>
                        <a:t>Право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50" marR="7250" marT="7250" marB="7250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2785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u="none" strike="noStrike" cap="none"/>
                        <a:t>Экономика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50" marR="7250" marT="7250" marB="7250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2785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u="none" strike="noStrike" cap="none"/>
                        <a:t>Информатика и ИКТ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50" marR="7250" marT="7250" marB="7250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6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2785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u="none" strike="noStrike" cap="none"/>
                        <a:t>Астрономия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50" marR="7250" marT="7250" marB="7250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2785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u="none" strike="noStrike" cap="none"/>
                        <a:t>Технология (КДДТ)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50" marR="7250" marT="7250" marB="7250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 sz="16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2785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u="none" strike="noStrike" cap="none"/>
                        <a:t>Физическая культура (Девушки)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50" marR="7250" marT="7250" marB="7250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</a:t>
                      </a:r>
                      <a:endParaRPr sz="16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2785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u="none" strike="noStrike" cap="none"/>
                        <a:t>Физическая культура (Юноши)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50" marR="7250" marT="7250" marB="7250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Quattrocento Sans"/>
                          <a:ea typeface="Quattrocento Sans"/>
                          <a:cs typeface="Quattrocento Sans"/>
                          <a:sym typeface="Quattrocento Sans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Quattrocento Sans"/>
                        <a:ea typeface="Quattrocento Sans"/>
                        <a:cs typeface="Quattrocento Sans"/>
                        <a:sym typeface="Quattrocento Sans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Quattrocento Sans"/>
                          <a:ea typeface="Quattrocento Sans"/>
                          <a:cs typeface="Quattrocento Sans"/>
                          <a:sym typeface="Quattrocento Sans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Quattrocento Sans"/>
                        <a:ea typeface="Quattrocento Sans"/>
                        <a:cs typeface="Quattrocento Sans"/>
                        <a:sym typeface="Quattrocento Sans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Quattrocento Sans"/>
                          <a:ea typeface="Quattrocento Sans"/>
                          <a:cs typeface="Quattrocento Sans"/>
                          <a:sym typeface="Quattrocento Sans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Quattrocento Sans"/>
                        <a:ea typeface="Quattrocento Sans"/>
                        <a:cs typeface="Quattrocento Sans"/>
                        <a:sym typeface="Quattrocento Sans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Quattrocento Sans"/>
                          <a:ea typeface="Quattrocento Sans"/>
                          <a:cs typeface="Quattrocento Sans"/>
                          <a:sym typeface="Quattrocento Sans"/>
                        </a:rPr>
                        <a:t>0</a:t>
                      </a:r>
                      <a:endParaRPr sz="1600">
                        <a:solidFill>
                          <a:srgbClr val="212529"/>
                        </a:solidFill>
                        <a:latin typeface="Quattrocento Sans"/>
                        <a:ea typeface="Quattrocento Sans"/>
                        <a:cs typeface="Quattrocento Sans"/>
                        <a:sym typeface="Quattrocento Sans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Quattrocento Sans"/>
                          <a:ea typeface="Quattrocento Sans"/>
                          <a:cs typeface="Quattrocento Sans"/>
                          <a:sym typeface="Quattrocento Sans"/>
                        </a:rPr>
                        <a:t>7</a:t>
                      </a:r>
                      <a:endParaRPr sz="1600">
                        <a:solidFill>
                          <a:srgbClr val="212529"/>
                        </a:solidFill>
                        <a:latin typeface="Quattrocento Sans"/>
                        <a:ea typeface="Quattrocento Sans"/>
                        <a:cs typeface="Quattrocento Sans"/>
                        <a:sym typeface="Quattrocento Sans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Quattrocento Sans"/>
                          <a:ea typeface="Quattrocento Sans"/>
                          <a:cs typeface="Quattrocento Sans"/>
                          <a:sym typeface="Quattrocento Sans"/>
                        </a:rPr>
                        <a:t>7</a:t>
                      </a:r>
                      <a:endParaRPr sz="1600">
                        <a:solidFill>
                          <a:srgbClr val="212529"/>
                        </a:solidFill>
                        <a:latin typeface="Quattrocento Sans"/>
                        <a:ea typeface="Quattrocento Sans"/>
                        <a:cs typeface="Quattrocento Sans"/>
                        <a:sym typeface="Quattrocento Sans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Quattrocento Sans"/>
                          <a:ea typeface="Quattrocento Sans"/>
                          <a:cs typeface="Quattrocento Sans"/>
                          <a:sym typeface="Quattrocento Sans"/>
                        </a:rPr>
                        <a:t>11</a:t>
                      </a:r>
                      <a:endParaRPr sz="1600">
                        <a:solidFill>
                          <a:srgbClr val="212529"/>
                        </a:solidFill>
                        <a:latin typeface="Quattrocento Sans"/>
                        <a:ea typeface="Quattrocento Sans"/>
                        <a:cs typeface="Quattrocento Sans"/>
                        <a:sym typeface="Quattrocento Sans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Quattrocento Sans"/>
                          <a:ea typeface="Quattrocento Sans"/>
                          <a:cs typeface="Quattrocento Sans"/>
                          <a:sym typeface="Quattrocento Sans"/>
                        </a:rPr>
                        <a:t>9</a:t>
                      </a:r>
                      <a:endParaRPr sz="1600">
                        <a:solidFill>
                          <a:srgbClr val="212529"/>
                        </a:solidFill>
                        <a:latin typeface="Quattrocento Sans"/>
                        <a:ea typeface="Quattrocento Sans"/>
                        <a:cs typeface="Quattrocento Sans"/>
                        <a:sym typeface="Quattrocento Sans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Quattrocento Sans"/>
                          <a:ea typeface="Quattrocento Sans"/>
                          <a:cs typeface="Quattrocento Sans"/>
                          <a:sym typeface="Quattrocento Sans"/>
                        </a:rPr>
                        <a:t>3</a:t>
                      </a:r>
                      <a:endParaRPr sz="1600">
                        <a:solidFill>
                          <a:srgbClr val="212529"/>
                        </a:solidFill>
                        <a:latin typeface="Quattrocento Sans"/>
                        <a:ea typeface="Quattrocento Sans"/>
                        <a:cs typeface="Quattrocento Sans"/>
                        <a:sym typeface="Quattrocento Sans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Quattrocento Sans"/>
                          <a:ea typeface="Quattrocento Sans"/>
                          <a:cs typeface="Quattrocento Sans"/>
                          <a:sym typeface="Quattrocento Sans"/>
                        </a:rPr>
                        <a:t>2</a:t>
                      </a:r>
                      <a:endParaRPr sz="1600">
                        <a:solidFill>
                          <a:srgbClr val="212529"/>
                        </a:solidFill>
                        <a:latin typeface="Quattrocento Sans"/>
                        <a:ea typeface="Quattrocento Sans"/>
                        <a:cs typeface="Quattrocento Sans"/>
                        <a:sym typeface="Quattrocento Sans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212529"/>
                          </a:solidFill>
                          <a:latin typeface="Quattrocento Sans"/>
                          <a:ea typeface="Quattrocento Sans"/>
                          <a:cs typeface="Quattrocento Sans"/>
                          <a:sym typeface="Quattrocento Sans"/>
                        </a:rPr>
                        <a:t>3</a:t>
                      </a:r>
                      <a:endParaRPr sz="1600">
                        <a:solidFill>
                          <a:srgbClr val="212529"/>
                        </a:solidFill>
                        <a:latin typeface="Quattrocento Sans"/>
                        <a:ea typeface="Quattrocento Sans"/>
                        <a:cs typeface="Quattrocento Sans"/>
                        <a:sym typeface="Quattrocento Sans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 dirty="0">
                          <a:solidFill>
                            <a:srgbClr val="212529"/>
                          </a:solidFill>
                          <a:latin typeface="Quattrocento Sans"/>
                          <a:ea typeface="Quattrocento Sans"/>
                          <a:cs typeface="Quattrocento Sans"/>
                          <a:sym typeface="Quattrocento Sans"/>
                        </a:rPr>
                        <a:t>42</a:t>
                      </a:r>
                      <a:endParaRPr sz="1600" b="1" dirty="0">
                        <a:solidFill>
                          <a:srgbClr val="212529"/>
                        </a:solidFill>
                        <a:latin typeface="Quattrocento Sans"/>
                        <a:ea typeface="Quattrocento Sans"/>
                        <a:cs typeface="Quattrocento Sans"/>
                        <a:sym typeface="Quattrocento Sans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321ab55f734_0_15"/>
          <p:cNvSpPr/>
          <p:nvPr/>
        </p:nvSpPr>
        <p:spPr>
          <a:xfrm>
            <a:off x="179512" y="30005"/>
            <a:ext cx="87129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Охват и результаты по классам школьного этапа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Всероссийской олимпиады школьников в 2024-2025 году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139" name="Google Shape;139;g321ab55f734_0_15"/>
          <p:cNvGraphicFramePr/>
          <p:nvPr/>
        </p:nvGraphicFramePr>
        <p:xfrm>
          <a:off x="249750" y="860900"/>
          <a:ext cx="8470175" cy="5997225"/>
        </p:xfrm>
        <a:graphic>
          <a:graphicData uri="http://schemas.openxmlformats.org/drawingml/2006/table">
            <a:tbl>
              <a:tblPr bandRow="1">
                <a:noFill/>
                <a:tableStyleId>{FCD9B382-DB02-465C-ADD9-A5A73F18476F}</a:tableStyleId>
              </a:tblPr>
              <a:tblGrid>
                <a:gridCol w="652475"/>
                <a:gridCol w="443200"/>
                <a:gridCol w="443200"/>
                <a:gridCol w="467850"/>
                <a:gridCol w="750975"/>
                <a:gridCol w="603275"/>
                <a:gridCol w="652475"/>
                <a:gridCol w="664825"/>
                <a:gridCol w="652475"/>
                <a:gridCol w="677125"/>
                <a:gridCol w="763325"/>
                <a:gridCol w="787950"/>
                <a:gridCol w="911025"/>
              </a:tblGrid>
              <a:tr h="1552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Код ОО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ID класса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Параллель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Буква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Уникальных участников (человек)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Статус участника (человек)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Статус призёра (человек)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Статус победителя (человек)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Количество результатов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Статус участника (результатов)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Статус призёра (результатов)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Статус победителя (результатов)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Уникальных предметов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811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480102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722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А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21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21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21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21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811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480102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723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Б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21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21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35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35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811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480102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724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А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23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23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56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51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811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480102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725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Б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25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25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49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43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12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5354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480102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36292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А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29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27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54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11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12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811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480102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727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Б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28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28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57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52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14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811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480102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3762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А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13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82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63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17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11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811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480102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3878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Б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47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41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13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811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480102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7804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А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29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28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13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85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68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16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16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811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480102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7849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Б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25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25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71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58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12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13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811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480102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9655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А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25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25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66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63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16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811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480102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9657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Б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21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21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48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43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12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811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480102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9847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А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15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14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11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64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38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19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13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5354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480102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10906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11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А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16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15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82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64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16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15</a:t>
                      </a:r>
                      <a:endParaRPr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7"/>
          <p:cNvSpPr/>
          <p:nvPr/>
        </p:nvSpPr>
        <p:spPr>
          <a:xfrm>
            <a:off x="179512" y="116632"/>
            <a:ext cx="8712968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Количество участников олимпиад, количество участников с ОВЗ, призёров и победителей по предмету.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145" name="Google Shape;145;p7"/>
          <p:cNvGraphicFramePr/>
          <p:nvPr/>
        </p:nvGraphicFramePr>
        <p:xfrm>
          <a:off x="197508" y="1002806"/>
          <a:ext cx="8676975" cy="6246033"/>
        </p:xfrm>
        <a:graphic>
          <a:graphicData uri="http://schemas.openxmlformats.org/drawingml/2006/table">
            <a:tbl>
              <a:tblPr firstRow="1" firstCol="1" bandRow="1">
                <a:noFill/>
                <a:tableStyleId>{B8DEA138-27FD-4455-BC47-94DF7297FC70}</a:tableStyleId>
              </a:tblPr>
              <a:tblGrid>
                <a:gridCol w="3088550"/>
                <a:gridCol w="1411725"/>
                <a:gridCol w="1691950"/>
                <a:gridCol w="1373175"/>
                <a:gridCol w="1111575"/>
              </a:tblGrid>
              <a:tr h="7399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u="none" strike="noStrike" cap="none"/>
                        <a:t>Предмет</a:t>
                      </a:r>
                      <a:endParaRPr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75" marR="7275" marT="7275" marB="727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u="none" strike="noStrike" cap="none"/>
                        <a:t>Количество участников олимпиады</a:t>
                      </a:r>
                      <a:endParaRPr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75" marR="7275" marT="7275" marB="7275" anchor="ctr"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u="none" strike="noStrike" cap="none"/>
                        <a:t>Количество участников с ОВЗ</a:t>
                      </a:r>
                      <a:endParaRPr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75" marR="7275" marT="7275" marB="7275" anchor="ctr"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u="none" strike="noStrike" cap="none"/>
                        <a:t>Количество победителей</a:t>
                      </a:r>
                      <a:endParaRPr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75" marR="7275" marT="7275" marB="7275" anchor="ctr"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u="none" strike="noStrike" cap="none"/>
                        <a:t>Количество призёров</a:t>
                      </a:r>
                      <a:endParaRPr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75" marR="7275" marT="7275" marB="7275" anchor="ctr"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3927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u="none" strike="noStrike" cap="none"/>
                        <a:t>Английский язык</a:t>
                      </a:r>
                      <a:endParaRPr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75" marR="7275" marT="7275" marB="7275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9.0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1.0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3927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u="none" strike="noStrike" cap="none"/>
                        <a:t>Астрономия</a:t>
                      </a:r>
                      <a:endParaRPr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75" marR="7275" marT="7275" marB="7275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23.0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1.0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1.0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3927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u="none" strike="noStrike" cap="none"/>
                        <a:t>Биология</a:t>
                      </a:r>
                      <a:endParaRPr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75" marR="7275" marT="7275" marB="7275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53.0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4.0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1.0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8.0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3927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u="none" strike="noStrike" cap="none"/>
                        <a:t>География</a:t>
                      </a:r>
                      <a:endParaRPr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75" marR="7275" marT="7275" marB="7275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26.0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3927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u="none" strike="noStrike" cap="none"/>
                        <a:t>Информатика и ИКТ</a:t>
                      </a:r>
                      <a:endParaRPr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75" marR="7275" marT="7275" marB="7275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90.0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3.0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7.0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3927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u="none" strike="noStrike" cap="none"/>
                        <a:t>Искусство (МХК)</a:t>
                      </a:r>
                      <a:endParaRPr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75" marR="7275" marT="7275" marB="7275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26.0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1.0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3.0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3927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u="none" strike="noStrike" cap="none"/>
                        <a:t>История</a:t>
                      </a:r>
                      <a:endParaRPr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75" marR="7275" marT="7275" marB="7275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13.0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1.0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1.0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1.0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3927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u="none" strike="noStrike" cap="none"/>
                        <a:t>Литература</a:t>
                      </a:r>
                      <a:endParaRPr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75" marR="7275" marT="7275" marB="7275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31.0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1.0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3927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u="none" strike="noStrike" cap="none"/>
                        <a:t>Математика</a:t>
                      </a:r>
                      <a:endParaRPr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75" marR="7275" marT="7275" marB="7275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129.0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5.0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1.0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3927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u="none" strike="noStrike" cap="none"/>
                        <a:t>Обществознание</a:t>
                      </a:r>
                      <a:endParaRPr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75" marR="7275" marT="7275" marB="7275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51.0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2.0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1.0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2.0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5107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u="none" strike="noStrike" cap="none"/>
                        <a:t>ОБ</a:t>
                      </a:r>
                      <a:r>
                        <a:rPr lang="ru-RU"/>
                        <a:t>ЗР</a:t>
                      </a:r>
                      <a:endParaRPr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75" marR="7275" marT="7275" marB="7275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36.0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3.0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11.0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3927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u="none" strike="noStrike" cap="none"/>
                        <a:t>Право</a:t>
                      </a:r>
                      <a:endParaRPr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75" marR="7275" marT="7275" marB="7275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1.0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3927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u="none" strike="noStrike" cap="none"/>
                        <a:t>Русский язык</a:t>
                      </a:r>
                      <a:endParaRPr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75" marR="7275" marT="7275" marB="7275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78.0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2.0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5.0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3927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u="none" strike="noStrike" cap="none"/>
                        <a:t>Технология (ИБ)</a:t>
                      </a:r>
                      <a:endParaRPr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75" marR="7275" marT="7275" marB="7275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1.0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3927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u="none" strike="noStrike" cap="none"/>
                        <a:t>Технология (КДДТ)</a:t>
                      </a:r>
                      <a:endParaRPr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75" marR="7275" marT="7275" marB="7275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30.0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3.0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3927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u="none" strike="noStrike" cap="none"/>
                        <a:t>Физика</a:t>
                      </a:r>
                      <a:endParaRPr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75" marR="7275" marT="7275" marB="7275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13.0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1.0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2.0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9272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u="none" strike="noStrike" cap="none"/>
                        <a:t>Физическая культура (Девушки)</a:t>
                      </a:r>
                      <a:endParaRPr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75" marR="7275" marT="7275" marB="7275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24.0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1.0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8.0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15.0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6430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u="none" strike="noStrike" cap="none"/>
                        <a:t>Физическая культура (Юноши)</a:t>
                      </a:r>
                      <a:endParaRPr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75" marR="7275" marT="7275" marB="7275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53.0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2.0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6.0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40.0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3927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u="none" strike="noStrike" cap="none"/>
                        <a:t>Химия</a:t>
                      </a:r>
                      <a:endParaRPr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75" marR="7275" marT="7275" marB="7275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1.0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3927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u="none" strike="noStrike" cap="none"/>
                        <a:t>Экология</a:t>
                      </a:r>
                      <a:endParaRPr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75" marR="7275" marT="7275" marB="7275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8.0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1.0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3927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u="none" strike="noStrike" cap="none"/>
                        <a:t>Экономика</a:t>
                      </a:r>
                      <a:endParaRPr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75" marR="7275" marT="7275" marB="7275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13.0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8"/>
          <p:cNvSpPr txBox="1"/>
          <p:nvPr/>
        </p:nvSpPr>
        <p:spPr>
          <a:xfrm>
            <a:off x="323528" y="116632"/>
            <a:ext cx="8568952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Количество участников муниципального этапа по предмету и параллели.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151" name="Google Shape;151;p8"/>
          <p:cNvGraphicFramePr/>
          <p:nvPr/>
        </p:nvGraphicFramePr>
        <p:xfrm>
          <a:off x="355560" y="947629"/>
          <a:ext cx="8504875" cy="5937636"/>
        </p:xfrm>
        <a:graphic>
          <a:graphicData uri="http://schemas.openxmlformats.org/drawingml/2006/table">
            <a:tbl>
              <a:tblPr firstRow="1" firstCol="1" bandRow="1">
                <a:noFill/>
                <a:tableStyleId>{B8DEA138-27FD-4455-BC47-94DF7297FC70}</a:tableStyleId>
              </a:tblPr>
              <a:tblGrid>
                <a:gridCol w="3123600"/>
                <a:gridCol w="575675"/>
                <a:gridCol w="382850"/>
                <a:gridCol w="382850"/>
                <a:gridCol w="382850"/>
                <a:gridCol w="382850"/>
                <a:gridCol w="382850"/>
                <a:gridCol w="382850"/>
                <a:gridCol w="382850"/>
                <a:gridCol w="414775"/>
                <a:gridCol w="417750"/>
                <a:gridCol w="417750"/>
                <a:gridCol w="875375"/>
              </a:tblGrid>
              <a:tr h="276075"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Предмет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 gridSpan="1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Параллель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u="none" strike="noStrike" cap="none"/>
                        <a:t>Суммарное количество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760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1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2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3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4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5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6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7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8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9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10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11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840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Русский язык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5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</a:t>
                      </a:r>
                      <a:endParaRPr sz="15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7840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Математика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5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 sz="15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7840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Обществознание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5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</a:t>
                      </a:r>
                      <a:endParaRPr sz="15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7840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Биология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5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</a:t>
                      </a:r>
                      <a:endParaRPr sz="15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7840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Физика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5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 sz="15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784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/>
                        <a:t>ОБЗР</a:t>
                      </a:r>
                      <a:endParaRPr/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5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5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7840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История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5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17</a:t>
                      </a:r>
                      <a:endParaRPr sz="15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7840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Литература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5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 sz="15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7840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Искусство (МХК)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5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</a:t>
                      </a:r>
                      <a:endParaRPr sz="15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7840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Экология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5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 sz="15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7840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География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5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 sz="15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7840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Химия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5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endParaRPr sz="15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7840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Право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5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5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7840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Экономика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5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5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7840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Информатика и ИКТ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5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 sz="15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7840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Астрономия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5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</a:t>
                      </a:r>
                      <a:endParaRPr sz="15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7840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Технология (КДДТ)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5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</a:t>
                      </a:r>
                      <a:endParaRPr sz="15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7840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Физическая культура (Девушки)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5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</a:t>
                      </a:r>
                      <a:endParaRPr sz="15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7840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Физическая культура (Юноши)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550" marR="8550" marT="8550" marB="8550" anchor="ctr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500" b="1">
                          <a:solidFill>
                            <a:srgbClr val="21252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</a:t>
                      </a:r>
                      <a:endParaRPr sz="1500" b="1">
                        <a:solidFill>
                          <a:srgbClr val="212529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Открытая">
  <a:themeElements>
    <a:clrScheme name="Открытая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2124</Words>
  <Application>Microsoft Office PowerPoint</Application>
  <PresentationFormat>Экран (4:3)</PresentationFormat>
  <Paragraphs>1403</Paragraphs>
  <Slides>14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</vt:lpstr>
      <vt:lpstr>Lucida Sans</vt:lpstr>
      <vt:lpstr>Verdana</vt:lpstr>
      <vt:lpstr>Quattrocento Sans</vt:lpstr>
      <vt:lpstr>Lucida Sans Unicode</vt:lpstr>
      <vt:lpstr>Noto Sans Symbols</vt:lpstr>
      <vt:lpstr>Times New Roman</vt:lpstr>
      <vt:lpstr>Открытая</vt:lpstr>
      <vt:lpstr>АНАЛИТИЧЕСКИЙ ОТЧЕТ по результатам школьного этапа олимпиады школьников  в 2024 – 2025 учебном году МОУ СОШ №3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АНАЛИТИЧЕСКИЙ ОТЧЕТ по результатам школьного этапа олимпиады школьников  в 2024 – 2025 учебном году МОУ СОШ №3 </dc:title>
  <dc:creator>Ольга Колобкова</dc:creator>
  <cp:lastModifiedBy>user</cp:lastModifiedBy>
  <cp:revision>1</cp:revision>
  <dcterms:created xsi:type="dcterms:W3CDTF">2021-10-27T10:10:55Z</dcterms:created>
  <dcterms:modified xsi:type="dcterms:W3CDTF">2024-12-24T12:35:50Z</dcterms:modified>
</cp:coreProperties>
</file>