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handoutMasterIdLst>
    <p:handoutMasterId r:id="rId32"/>
  </p:handoutMasterIdLst>
  <p:sldIdLst>
    <p:sldId id="256" r:id="rId2"/>
    <p:sldId id="329" r:id="rId3"/>
    <p:sldId id="330" r:id="rId4"/>
    <p:sldId id="283" r:id="rId5"/>
    <p:sldId id="274" r:id="rId6"/>
    <p:sldId id="324" r:id="rId7"/>
    <p:sldId id="344" r:id="rId8"/>
    <p:sldId id="345" r:id="rId9"/>
    <p:sldId id="347" r:id="rId10"/>
    <p:sldId id="312" r:id="rId11"/>
    <p:sldId id="331" r:id="rId12"/>
    <p:sldId id="353" r:id="rId13"/>
    <p:sldId id="355" r:id="rId14"/>
    <p:sldId id="361" r:id="rId15"/>
    <p:sldId id="356" r:id="rId16"/>
    <p:sldId id="360" r:id="rId17"/>
    <p:sldId id="358" r:id="rId18"/>
    <p:sldId id="364" r:id="rId19"/>
    <p:sldId id="365" r:id="rId20"/>
    <p:sldId id="366" r:id="rId21"/>
    <p:sldId id="319" r:id="rId22"/>
    <p:sldId id="352" r:id="rId23"/>
    <p:sldId id="363" r:id="rId24"/>
    <p:sldId id="362" r:id="rId25"/>
    <p:sldId id="322" r:id="rId26"/>
    <p:sldId id="367" r:id="rId27"/>
    <p:sldId id="368" r:id="rId28"/>
    <p:sldId id="341" r:id="rId29"/>
    <p:sldId id="343" r:id="rId30"/>
    <p:sldId id="32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>
      <p:cViewPr>
        <p:scale>
          <a:sx n="61" d="100"/>
          <a:sy n="61" d="100"/>
        </p:scale>
        <p:origin x="-10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2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684000"/>
            <a:ext cx="7065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753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50B3A33-03F4-4866-B517-A54DC890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000" y="189000"/>
            <a:ext cx="907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3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9EA4-569D-4E6E-A411-71CBBF1156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9BCA-DB7A-476B-8D4C-6B0CE12A3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4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9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3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1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74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60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hyperlink" Target="https://kach3.uralschool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4000"/>
            <a:ext cx="6096000" cy="3870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70C0"/>
                </a:solidFill>
                <a:cs typeface="MoolBoran" panose="020B0100010101010101" pitchFamily="34" charset="0"/>
              </a:rPr>
              <a:t>ГИА-2025 </a:t>
            </a:r>
            <a:br>
              <a:rPr lang="ru-RU" sz="5400" dirty="0" smtClean="0">
                <a:solidFill>
                  <a:srgbClr val="0070C0"/>
                </a:solidFill>
                <a:cs typeface="MoolBoran" panose="020B0100010101010101" pitchFamily="34" charset="0"/>
              </a:rPr>
            </a:br>
            <a:r>
              <a:rPr lang="ru-RU" sz="5400" dirty="0" smtClean="0">
                <a:solidFill>
                  <a:srgbClr val="0070C0"/>
                </a:solidFill>
                <a:cs typeface="MoolBoran" panose="020B0100010101010101" pitchFamily="34" charset="0"/>
              </a:rPr>
              <a:t>по образовательным программам среднего  общего образования</a:t>
            </a:r>
            <a:endParaRPr lang="ru-RU" sz="5400" dirty="0">
              <a:solidFill>
                <a:srgbClr val="0070C0"/>
              </a:solidFill>
              <a:cs typeface="MoolBoran" panose="020B0100010101010101" pitchFamily="34" charset="0"/>
            </a:endParaRPr>
          </a:p>
        </p:txBody>
      </p:sp>
      <p:pic>
        <p:nvPicPr>
          <p:cNvPr id="1026" name="Picture 2" descr="эмблема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00" y="20321"/>
            <a:ext cx="1620000" cy="228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000" y="279000"/>
            <a:ext cx="8902800" cy="1325563"/>
          </a:xfrm>
        </p:spPr>
        <p:txBody>
          <a:bodyPr>
            <a:normAutofit/>
          </a:bodyPr>
          <a:lstStyle/>
          <a:p>
            <a:r>
              <a:rPr lang="ru-RU" b="1" dirty="0" smtClean="0"/>
              <a:t>Изменение выбора предметов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4898" y="1571506"/>
            <a:ext cx="11901000" cy="40979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5400" dirty="0" smtClean="0">
                <a:solidFill>
                  <a:schemeClr val="tx1"/>
                </a:solidFill>
              </a:rPr>
              <a:t>Выбор предметов МОЖНО изменить до 1 февраля включительно</a:t>
            </a:r>
          </a:p>
          <a:p>
            <a:pPr>
              <a:buFontTx/>
              <a:buChar char="-"/>
            </a:pPr>
            <a:r>
              <a:rPr lang="ru-RU" sz="5400" dirty="0" smtClean="0">
                <a:solidFill>
                  <a:schemeClr val="tx1"/>
                </a:solidFill>
              </a:rPr>
              <a:t>После 1 февраля – ТОЛЬКО при наличии уважительных причин, </a:t>
            </a:r>
            <a:r>
              <a:rPr lang="ru-RU" sz="5400" u="sng" dirty="0" smtClean="0">
                <a:solidFill>
                  <a:schemeClr val="tx1"/>
                </a:solidFill>
              </a:rPr>
              <a:t>подтвержденных документально! </a:t>
            </a:r>
            <a:r>
              <a:rPr lang="ru-RU" sz="4000" noProof="1">
                <a:solidFill>
                  <a:srgbClr val="FF0000"/>
                </a:solidFill>
                <a:cs typeface="Times New Roman" panose="02020603050405020304" pitchFamily="18" charset="0"/>
              </a:rPr>
              <a:t>Заявление подается не позднее чем за </a:t>
            </a:r>
            <a:r>
              <a:rPr lang="ru-RU" sz="4000" noProof="1" smtClean="0">
                <a:solidFill>
                  <a:srgbClr val="FF0000"/>
                </a:solidFill>
                <a:cs typeface="Times New Roman" panose="02020603050405020304" pitchFamily="18" charset="0"/>
              </a:rPr>
              <a:t>2 недели </a:t>
            </a:r>
            <a:r>
              <a:rPr lang="ru-RU" sz="4000" noProof="1">
                <a:solidFill>
                  <a:srgbClr val="FF0000"/>
                </a:solidFill>
                <a:cs typeface="Times New Roman" panose="02020603050405020304" pitchFamily="18" charset="0"/>
              </a:rPr>
              <a:t>до начала соответствующих экзаменов </a:t>
            </a:r>
          </a:p>
          <a:p>
            <a:pPr>
              <a:buFontTx/>
              <a:buChar char="-"/>
            </a:pPr>
            <a:endParaRPr lang="ru-RU" sz="5400" u="sng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000" y="-171000"/>
            <a:ext cx="10215000" cy="20113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/>
              <a:t>Допуск к ГИА-11 (итоговое сочинение (изложение) по </a:t>
            </a:r>
            <a:r>
              <a:rPr lang="ru-RU" b="1" dirty="0" smtClean="0"/>
              <a:t>русскому языку</a:t>
            </a: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201000" y="1438358"/>
            <a:ext cx="11700000" cy="4675202"/>
          </a:xfrm>
        </p:spPr>
        <p:txBody>
          <a:bodyPr>
            <a:normAutofit/>
          </a:bodyPr>
          <a:lstStyle/>
          <a:p>
            <a:pPr algn="just"/>
            <a:r>
              <a:rPr lang="ru-RU" altLang="ru-RU" sz="3200" dirty="0" smtClean="0">
                <a:cs typeface="Times New Roman" panose="02020603050405020304" pitchFamily="18" charset="0"/>
              </a:rPr>
              <a:t>Сроки проведения</a:t>
            </a:r>
          </a:p>
          <a:p>
            <a:pPr marL="0" indent="0" algn="just">
              <a:buNone/>
            </a:pPr>
            <a:r>
              <a:rPr lang="ru-RU" altLang="ru-RU" sz="3200" dirty="0" smtClean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) основной срок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(первая </a:t>
            </a:r>
            <a:r>
              <a:rPr lang="ru-RU" altLang="ru-RU" sz="3200" dirty="0">
                <a:cs typeface="Times New Roman" panose="02020603050405020304" pitchFamily="18" charset="0"/>
              </a:rPr>
              <a:t>среда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декабря) </a:t>
            </a:r>
            <a:r>
              <a:rPr lang="ru-RU" altLang="ru-RU" sz="3200" dirty="0">
                <a:cs typeface="Times New Roman" panose="02020603050405020304" pitchFamily="18" charset="0"/>
              </a:rPr>
              <a:t>– </a:t>
            </a:r>
            <a:r>
              <a:rPr lang="ru-RU" altLang="ru-RU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 декабря </a:t>
            </a:r>
            <a:r>
              <a:rPr lang="ru-RU" altLang="ru-RU" sz="3200" b="1" dirty="0" smtClean="0">
                <a:cs typeface="Times New Roman" panose="02020603050405020304" pitchFamily="18" charset="0"/>
              </a:rPr>
              <a:t>2024 </a:t>
            </a:r>
            <a:r>
              <a:rPr lang="ru-RU" altLang="ru-RU" sz="3200" b="1" dirty="0">
                <a:cs typeface="Times New Roman" panose="02020603050405020304" pitchFamily="18" charset="0"/>
              </a:rPr>
              <a:t>года</a:t>
            </a:r>
            <a:endParaRPr lang="ru-RU" altLang="ru-RU" sz="32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3200" dirty="0">
                <a:cs typeface="Times New Roman" panose="02020603050405020304" pitchFamily="18" charset="0"/>
              </a:rPr>
              <a:t>2) дополнительный срок 1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(первая среда февраля) </a:t>
            </a:r>
            <a:r>
              <a:rPr lang="ru-RU" altLang="ru-RU" sz="3200" dirty="0">
                <a:cs typeface="Times New Roman" panose="02020603050405020304" pitchFamily="18" charset="0"/>
              </a:rPr>
              <a:t>– </a:t>
            </a:r>
            <a:endParaRPr lang="ru-RU" altLang="ru-RU" sz="32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3200" b="1" dirty="0" smtClean="0">
                <a:cs typeface="Times New Roman" panose="02020603050405020304" pitchFamily="18" charset="0"/>
              </a:rPr>
              <a:t>5 февраля 2025 </a:t>
            </a:r>
            <a:r>
              <a:rPr lang="ru-RU" altLang="ru-RU" sz="3200" b="1" dirty="0">
                <a:cs typeface="Times New Roman" panose="02020603050405020304" pitchFamily="18" charset="0"/>
              </a:rPr>
              <a:t>года</a:t>
            </a:r>
            <a:endParaRPr lang="ru-RU" altLang="ru-RU" sz="32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3200" dirty="0">
                <a:cs typeface="Times New Roman" panose="02020603050405020304" pitchFamily="18" charset="0"/>
              </a:rPr>
              <a:t>3) дополнительный срок 2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(вторая среда апреля</a:t>
            </a:r>
            <a:r>
              <a:rPr lang="ru-RU" altLang="ru-RU" sz="3200" dirty="0">
                <a:cs typeface="Times New Roman" panose="02020603050405020304" pitchFamily="18" charset="0"/>
              </a:rPr>
              <a:t>) – </a:t>
            </a:r>
            <a:endParaRPr lang="ru-RU" altLang="ru-RU" sz="32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3200" b="1" dirty="0" smtClean="0">
                <a:cs typeface="Times New Roman" panose="02020603050405020304" pitchFamily="18" charset="0"/>
              </a:rPr>
              <a:t>9 </a:t>
            </a:r>
            <a:r>
              <a:rPr lang="ru-RU" altLang="ru-RU" sz="3200" b="1" dirty="0">
                <a:cs typeface="Times New Roman" panose="02020603050405020304" pitchFamily="18" charset="0"/>
              </a:rPr>
              <a:t>апреля </a:t>
            </a:r>
            <a:r>
              <a:rPr lang="ru-RU" altLang="ru-RU" sz="3200" b="1" dirty="0" smtClean="0">
                <a:cs typeface="Times New Roman" panose="02020603050405020304" pitchFamily="18" charset="0"/>
              </a:rPr>
              <a:t>2025 года</a:t>
            </a:r>
          </a:p>
          <a:p>
            <a:r>
              <a:rPr lang="ru-RU" sz="3200" dirty="0" smtClean="0"/>
              <a:t>Место проведения – </a:t>
            </a:r>
            <a:r>
              <a:rPr lang="ru-RU" sz="3200" dirty="0" smtClean="0"/>
              <a:t>МОУ </a:t>
            </a:r>
            <a:r>
              <a:rPr lang="ru-RU" sz="3200" dirty="0" smtClean="0"/>
              <a:t>СОШ </a:t>
            </a:r>
            <a:r>
              <a:rPr lang="ru-RU" sz="3200" dirty="0" smtClean="0"/>
              <a:t>№3</a:t>
            </a:r>
            <a:endParaRPr lang="ru-RU" sz="3200" dirty="0" smtClean="0"/>
          </a:p>
          <a:p>
            <a:r>
              <a:rPr lang="ru-RU" sz="3200" dirty="0" smtClean="0"/>
              <a:t>Организаторы и эксперты – учителя </a:t>
            </a:r>
            <a:r>
              <a:rPr lang="ru-RU" sz="3200" dirty="0" smtClean="0"/>
              <a:t>МОУ </a:t>
            </a:r>
            <a:r>
              <a:rPr lang="ru-RU" sz="3200" dirty="0" smtClean="0"/>
              <a:t>СОШ </a:t>
            </a:r>
            <a:r>
              <a:rPr lang="ru-RU" sz="3200" dirty="0" smtClean="0"/>
              <a:t>№3</a:t>
            </a:r>
            <a:endParaRPr lang="ru-RU" sz="3200" dirty="0" smtClean="0"/>
          </a:p>
          <a:p>
            <a:pPr marL="0" indent="0" algn="just">
              <a:buNone/>
            </a:pP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790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000" y="189000"/>
            <a:ext cx="10515600" cy="62052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ЧТО ВАЖНО ЗНАТЬ?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000" y="729000"/>
            <a:ext cx="11700000" cy="4351338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все </a:t>
            </a:r>
            <a:r>
              <a:rPr lang="ru-RU" sz="3200" dirty="0"/>
              <a:t>11-классники России пишут сочинение в один день;</a:t>
            </a:r>
          </a:p>
          <a:p>
            <a:pPr lvl="0"/>
            <a:r>
              <a:rPr lang="ru-RU" sz="3200" dirty="0" smtClean="0"/>
              <a:t>отведенное </a:t>
            </a:r>
            <a:r>
              <a:rPr lang="ru-RU" sz="3200" dirty="0"/>
              <a:t>время – </a:t>
            </a:r>
            <a:r>
              <a:rPr lang="ru-RU" sz="3200" b="1" i="1" dirty="0">
                <a:solidFill>
                  <a:srgbClr val="0070C0"/>
                </a:solidFill>
              </a:rPr>
              <a:t>235 минут (3 часа 55 мин</a:t>
            </a:r>
            <a:r>
              <a:rPr lang="ru-RU" sz="3200" dirty="0"/>
              <a:t>.), но определенному кругу учащихся могут быть предоставлены дополнительные 90 минут; экзаменуемому необходимо написать сочинение-рассуждение, объемом от 350 слов; </a:t>
            </a:r>
          </a:p>
          <a:p>
            <a:pPr lvl="0"/>
            <a:r>
              <a:rPr lang="ru-RU" sz="3200" dirty="0"/>
              <a:t>сочинение оценивается по системе «зачет / незачет»; </a:t>
            </a:r>
          </a:p>
          <a:p>
            <a:pPr lvl="0"/>
            <a:r>
              <a:rPr lang="ru-RU" sz="3200" dirty="0"/>
              <a:t>использование текстов литературных произведений </a:t>
            </a:r>
            <a:r>
              <a:rPr lang="ru-RU" sz="3200" dirty="0">
                <a:solidFill>
                  <a:srgbClr val="FF0000"/>
                </a:solidFill>
              </a:rPr>
              <a:t>запрещено</a:t>
            </a:r>
            <a:r>
              <a:rPr lang="ru-RU" sz="3200" dirty="0"/>
              <a:t>; разрешено использование орфографического словаря (предоставляется организаторами); </a:t>
            </a:r>
          </a:p>
          <a:p>
            <a:pPr lvl="0"/>
            <a:r>
              <a:rPr lang="ru-RU" sz="3200" dirty="0" smtClean="0"/>
              <a:t>качественное сочинение может добавить от 1 до 10 баллов к результату ЕГЭ по русскому языку (действует не во всех ВУЗах России). </a:t>
            </a:r>
          </a:p>
          <a:p>
            <a:pPr lvl="0"/>
            <a:endParaRPr lang="ru-RU" sz="32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414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392" y="52133"/>
            <a:ext cx="10515600" cy="1325563"/>
          </a:xfrm>
        </p:spPr>
        <p:txBody>
          <a:bodyPr/>
          <a:lstStyle/>
          <a:p>
            <a:r>
              <a:rPr lang="ru-RU" b="1" dirty="0" smtClean="0"/>
              <a:t>Важно знать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144" y="1377696"/>
            <a:ext cx="11436096" cy="512064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Во </a:t>
            </a:r>
            <a:r>
              <a:rPr lang="ru-RU" sz="3600" dirty="0"/>
              <a:t>время проведения итогового сочинения </a:t>
            </a:r>
            <a:r>
              <a:rPr lang="ru-RU" sz="3600" dirty="0" smtClean="0"/>
              <a:t>2024-2025 </a:t>
            </a:r>
            <a:r>
              <a:rPr lang="ru-RU" sz="3600" dirty="0"/>
              <a:t>учебного года экзаменуемые получат на выбор 6 тем по 2 на каждый укрупненный раздел </a:t>
            </a:r>
            <a:endParaRPr lang="ru-RU" sz="3600" dirty="0" smtClean="0"/>
          </a:p>
          <a:p>
            <a:r>
              <a:rPr lang="ru-RU" sz="3600" dirty="0" smtClean="0"/>
              <a:t>Экзаменационные </a:t>
            </a:r>
            <a:r>
              <a:rPr lang="ru-RU" sz="3600" dirty="0"/>
              <a:t>комплекты будут компоновать, используя закрытый банк ФИПИ, поэтому сами темы сочинений останутся неизменными, но их существует более 1500.... </a:t>
            </a:r>
          </a:p>
        </p:txBody>
      </p:sp>
    </p:spTree>
    <p:extLst>
      <p:ext uri="{BB962C8B-B14F-4D97-AF65-F5344CB8AC3E}">
        <p14:creationId xmlns:p14="http://schemas.microsoft.com/office/powerpoint/2010/main" val="417332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40" t="23809" r="29322" b="23554"/>
          <a:stretch/>
        </p:blipFill>
        <p:spPr>
          <a:xfrm>
            <a:off x="849283" y="-216000"/>
            <a:ext cx="10980000" cy="73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850265"/>
            <a:ext cx="10515600" cy="4351338"/>
          </a:xfrm>
        </p:spPr>
        <p:txBody>
          <a:bodyPr>
            <a:normAutofit/>
          </a:bodyPr>
          <a:lstStyle/>
          <a:p>
            <a:r>
              <a:rPr lang="ru-RU" sz="4000" dirty="0"/>
              <a:t>Как и ранее никто не может знать заранее реальные темы, которые будут вынесены на сочинение по литературе в </a:t>
            </a:r>
            <a:r>
              <a:rPr lang="ru-RU" sz="4000" dirty="0" smtClean="0"/>
              <a:t>2025 </a:t>
            </a:r>
            <a:r>
              <a:rPr lang="ru-RU" sz="4000" dirty="0"/>
              <a:t>году. Для разных часовых поясов будут формироваться разные пакеты тем, которые педагоги узнают вместе с учениками, распечатав конверт за 15 минут до начала проведения экзамена.... </a:t>
            </a:r>
          </a:p>
        </p:txBody>
      </p:sp>
    </p:spTree>
    <p:extLst>
      <p:ext uri="{BB962C8B-B14F-4D97-AF65-F5344CB8AC3E}">
        <p14:creationId xmlns:p14="http://schemas.microsoft.com/office/powerpoint/2010/main" val="39332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/>
              <a:t>Требования к работе </a:t>
            </a:r>
            <a:r>
              <a:rPr lang="ru-RU" sz="4800" b="1" dirty="0"/>
              <a:t/>
            </a:r>
            <a:br>
              <a:rPr lang="ru-RU" sz="4800" b="1" dirty="0"/>
            </a:b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Объем </a:t>
            </a:r>
            <a:r>
              <a:rPr lang="ru-RU" sz="4800" dirty="0" smtClean="0"/>
              <a:t>итогового </a:t>
            </a:r>
            <a:r>
              <a:rPr lang="ru-RU" sz="4800" dirty="0"/>
              <a:t>сочинения должен быть не менее 250 слов</a:t>
            </a:r>
          </a:p>
          <a:p>
            <a:r>
              <a:rPr lang="ru-RU" sz="4800" dirty="0"/>
              <a:t>Текст должен быть оригинальным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4651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146" y="106657"/>
            <a:ext cx="11844854" cy="63373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dirty="0" smtClean="0"/>
              <a:t>Для того чтобы за работу 11-классник получил желаемый «зачет» необходимо, сочинение должно отвечать таким основным требованиям и критериям: 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4300" b="1" dirty="0" smtClean="0">
                <a:solidFill>
                  <a:srgbClr val="FF0000"/>
                </a:solidFill>
              </a:rPr>
              <a:t>Т1 Т</a:t>
            </a:r>
            <a:r>
              <a:rPr lang="ru-RU" sz="4300" b="1" dirty="0" smtClean="0">
                <a:solidFill>
                  <a:srgbClr val="C00000"/>
                </a:solidFill>
              </a:rPr>
              <a:t>екст </a:t>
            </a:r>
            <a:r>
              <a:rPr lang="ru-RU" sz="4300" b="1" dirty="0">
                <a:solidFill>
                  <a:srgbClr val="C00000"/>
                </a:solidFill>
              </a:rPr>
              <a:t>должен быть оригинальным</a:t>
            </a:r>
            <a:endParaRPr lang="ru-RU" sz="43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300" b="1" dirty="0" smtClean="0">
                <a:solidFill>
                  <a:srgbClr val="C00000"/>
                </a:solidFill>
              </a:rPr>
              <a:t>Т2 объем более 250 слов;</a:t>
            </a:r>
          </a:p>
          <a:p>
            <a:pPr marL="0" indent="0">
              <a:buNone/>
            </a:pPr>
            <a:r>
              <a:rPr lang="ru-RU" sz="4300" dirty="0" smtClean="0">
                <a:solidFill>
                  <a:srgbClr val="FF0000"/>
                </a:solidFill>
              </a:rPr>
              <a:t>К1 соответствие заданной теме; </a:t>
            </a:r>
          </a:p>
          <a:p>
            <a:pPr marL="0" indent="0">
              <a:buNone/>
            </a:pPr>
            <a:r>
              <a:rPr lang="ru-RU" sz="4300" dirty="0" smtClean="0">
                <a:solidFill>
                  <a:srgbClr val="FF0000"/>
                </a:solidFill>
              </a:rPr>
              <a:t>К2 наличие аргументации с привлечением литературного материала</a:t>
            </a:r>
          </a:p>
          <a:p>
            <a:pPr marL="0" indent="0" fontAlgn="t">
              <a:buNone/>
            </a:pPr>
            <a:r>
              <a:rPr lang="ru-RU" sz="4300" b="1" dirty="0" smtClean="0">
                <a:solidFill>
                  <a:srgbClr val="0070C0"/>
                </a:solidFill>
              </a:rPr>
              <a:t>К3 композиция </a:t>
            </a:r>
            <a:r>
              <a:rPr lang="ru-RU" sz="4300" b="1" dirty="0">
                <a:solidFill>
                  <a:srgbClr val="0070C0"/>
                </a:solidFill>
              </a:rPr>
              <a:t>и логичность рассуждения </a:t>
            </a:r>
            <a:endParaRPr lang="ru-RU" sz="4300" dirty="0">
              <a:solidFill>
                <a:srgbClr val="0070C0"/>
              </a:solidFill>
            </a:endParaRPr>
          </a:p>
          <a:p>
            <a:pPr marL="0" indent="0" fontAlgn="t">
              <a:buNone/>
            </a:pPr>
            <a:r>
              <a:rPr lang="ru-RU" sz="4300" b="1" dirty="0" smtClean="0">
                <a:solidFill>
                  <a:srgbClr val="0070C0"/>
                </a:solidFill>
              </a:rPr>
              <a:t>К4 качество </a:t>
            </a:r>
            <a:r>
              <a:rPr lang="ru-RU" sz="4300" b="1" dirty="0">
                <a:solidFill>
                  <a:srgbClr val="0070C0"/>
                </a:solidFill>
              </a:rPr>
              <a:t>письменной речи </a:t>
            </a:r>
            <a:endParaRPr lang="ru-RU" sz="4300" dirty="0">
              <a:solidFill>
                <a:srgbClr val="0070C0"/>
              </a:solidFill>
            </a:endParaRPr>
          </a:p>
          <a:p>
            <a:pPr marL="0" indent="0" fontAlgn="t">
              <a:buNone/>
            </a:pPr>
            <a:r>
              <a:rPr lang="ru-RU" sz="4300" b="1" dirty="0" smtClean="0">
                <a:solidFill>
                  <a:srgbClr val="0070C0"/>
                </a:solidFill>
              </a:rPr>
              <a:t>К5 грамотность </a:t>
            </a:r>
            <a:endParaRPr lang="ru-RU" sz="43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3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8661000" y="1989000"/>
            <a:ext cx="2880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требования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381000" y="3570169"/>
            <a:ext cx="2070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критерии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5545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1093470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Каждый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ФИПИ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вносит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корректировки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структуру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КИМ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критерии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оценивания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экзаменационных</a:t>
            </a:r>
            <a:r>
              <a:rPr sz="2400" b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заданий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ЕГЭ.</a:t>
            </a:r>
            <a:endParaRPr sz="24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100"/>
              </a:lnSpc>
              <a:spcBef>
                <a:spcPts val="994"/>
              </a:spcBef>
              <a:buClr>
                <a:srgbClr val="001F5F"/>
              </a:buClr>
              <a:buFont typeface="Arial MT"/>
              <a:buChar char="•"/>
              <a:tabLst>
                <a:tab pos="317500" algn="l"/>
                <a:tab pos="3181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2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r>
              <a:rPr sz="24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году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изменились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формулировки</a:t>
            </a:r>
            <a:r>
              <a:rPr sz="24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некоторых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заданий,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также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снизился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максимальный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первичный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балл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нескольким</a:t>
            </a:r>
            <a:r>
              <a:rPr sz="24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предметам.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1956892"/>
            <a:ext cx="11430000" cy="54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658302" y="321086"/>
            <a:ext cx="10515600" cy="68339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800" b="1" spc="-5" dirty="0"/>
              <a:t>В</a:t>
            </a:r>
            <a:r>
              <a:rPr sz="2800" b="1" dirty="0"/>
              <a:t> </a:t>
            </a:r>
            <a:r>
              <a:rPr sz="2800" b="1" spc="-10" dirty="0"/>
              <a:t>2024</a:t>
            </a:r>
            <a:r>
              <a:rPr sz="2800" b="1" spc="10" dirty="0"/>
              <a:t> </a:t>
            </a:r>
            <a:r>
              <a:rPr sz="2800" b="1" spc="-45" dirty="0" err="1"/>
              <a:t>году</a:t>
            </a:r>
            <a:r>
              <a:rPr sz="2800" b="1" spc="5" dirty="0"/>
              <a:t> </a:t>
            </a:r>
            <a:r>
              <a:rPr lang="ru-RU" sz="2800" b="1" spc="5" dirty="0" smtClean="0"/>
              <a:t>на </a:t>
            </a:r>
            <a:r>
              <a:rPr sz="2800" b="1" spc="-5" dirty="0" smtClean="0"/>
              <a:t>ФИПИ</a:t>
            </a:r>
            <a:r>
              <a:rPr sz="2800" b="1" spc="15" dirty="0" smtClean="0"/>
              <a:t> </a:t>
            </a:r>
            <a:r>
              <a:rPr lang="ru-RU" sz="2800" b="1" spc="15" dirty="0" smtClean="0"/>
              <a:t> были</a:t>
            </a:r>
            <a:r>
              <a:rPr sz="2800" b="1" spc="-5" dirty="0" err="1" smtClean="0"/>
              <a:t>следующие</a:t>
            </a:r>
            <a:r>
              <a:rPr sz="2800" b="1" spc="-10" dirty="0" smtClean="0"/>
              <a:t> </a:t>
            </a:r>
            <a:r>
              <a:rPr sz="2800" b="1" spc="-10" dirty="0"/>
              <a:t>минимальные </a:t>
            </a:r>
            <a:r>
              <a:rPr sz="2800" b="1" spc="-465" dirty="0"/>
              <a:t> </a:t>
            </a:r>
            <a:r>
              <a:rPr sz="2800" b="1" spc="-5" dirty="0"/>
              <a:t>баллы </a:t>
            </a:r>
            <a:r>
              <a:rPr sz="2800" b="1" spc="-10" dirty="0"/>
              <a:t>для</a:t>
            </a:r>
            <a:r>
              <a:rPr sz="2800" b="1" spc="15" dirty="0"/>
              <a:t> </a:t>
            </a:r>
            <a:r>
              <a:rPr sz="2800" b="1" spc="-15" dirty="0"/>
              <a:t>предметов</a:t>
            </a:r>
            <a:r>
              <a:rPr sz="2800" b="1" spc="10" dirty="0"/>
              <a:t> </a:t>
            </a:r>
            <a:r>
              <a:rPr sz="2800" b="1" spc="-5" dirty="0"/>
              <a:t>ЕГЭ:</a:t>
            </a:r>
            <a:endParaRPr sz="2800" b="1" dirty="0"/>
          </a:p>
        </p:txBody>
      </p:sp>
      <p:pic>
        <p:nvPicPr>
          <p:cNvPr id="5" name="Picture 2" descr="Минимальные баллы ЕГЭ в 2024 году по всем предметам. Проходной балл ЕГЭ для  получения аттестата и поступления в ВУЗ | Юридический ликбез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00" y="1041112"/>
            <a:ext cx="11541000" cy="580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47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71000" y="549000"/>
            <a:ext cx="10755000" cy="2286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  <a:t>Порядок и формы проведения государственной итоговой аттестации выпускников </a:t>
            </a:r>
            <a:r>
              <a:rPr lang="ru-RU" altLang="ru-RU" sz="4000" dirty="0" smtClean="0">
                <a:solidFill>
                  <a:srgbClr val="003F75"/>
                </a:solidFill>
                <a:latin typeface="Arial" pitchFamily="34" charset="0"/>
              </a:rPr>
              <a:t>11 </a:t>
            </a:r>
            <a: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  <a:t>классов </a:t>
            </a:r>
            <a:b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</a:br>
            <a: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  <a:t>в </a:t>
            </a:r>
            <a:r>
              <a:rPr lang="ru-RU" altLang="ru-RU" sz="4000" dirty="0" smtClean="0">
                <a:solidFill>
                  <a:srgbClr val="003F75"/>
                </a:solidFill>
                <a:latin typeface="Arial" pitchFamily="34" charset="0"/>
              </a:rPr>
              <a:t>2024-2025 </a:t>
            </a:r>
            <a: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  <a:t>учебном году</a:t>
            </a:r>
            <a:b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</a:br>
            <a:endParaRPr lang="ru-RU" altLang="ru-RU" sz="4000" dirty="0">
              <a:solidFill>
                <a:srgbClr val="003F75"/>
              </a:solidFill>
              <a:latin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3776" t="43977" r="5892" b="12046"/>
          <a:stretch/>
        </p:blipFill>
        <p:spPr>
          <a:xfrm>
            <a:off x="2968500" y="2709000"/>
            <a:ext cx="5760000" cy="3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846340" y="639000"/>
            <a:ext cx="10515600" cy="13255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Важно!</a:t>
            </a:r>
            <a:endParaRPr sz="2200" dirty="0">
              <a:latin typeface="Cambria"/>
              <a:cs typeface="Cambria"/>
            </a:endParaRPr>
          </a:p>
          <a:p>
            <a:pPr marL="12700" marR="951230">
              <a:lnSpc>
                <a:spcPts val="2380"/>
              </a:lnSpc>
              <a:spcBef>
                <a:spcPts val="165"/>
              </a:spcBef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Получить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получении</a:t>
            </a:r>
            <a:r>
              <a:rPr sz="22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полного</a:t>
            </a:r>
            <a:r>
              <a:rPr sz="2200" b="1" spc="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среднего </a:t>
            </a:r>
            <a:r>
              <a:rPr sz="2200" b="1" spc="-4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образования</a:t>
            </a:r>
            <a:r>
              <a:rPr sz="22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202</a:t>
            </a:r>
            <a:r>
              <a:rPr lang="ru-RU" sz="22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r>
              <a:rPr sz="2200" b="1" spc="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45" dirty="0">
                <a:solidFill>
                  <a:srgbClr val="001F5F"/>
                </a:solidFill>
                <a:latin typeface="Cambria"/>
                <a:cs typeface="Cambria"/>
              </a:rPr>
              <a:t>году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смогут</a:t>
            </a:r>
            <a:r>
              <a:rPr sz="22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выпускники,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ts val="2205"/>
              </a:lnSpc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преодолевшие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пороговые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значения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по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обязательным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ts val="2375"/>
              </a:lnSpc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предметам: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25" dirty="0">
                <a:solidFill>
                  <a:srgbClr val="C00000"/>
                </a:solidFill>
                <a:latin typeface="Cambria"/>
                <a:cs typeface="Cambria"/>
              </a:rPr>
              <a:t>русскому</a:t>
            </a:r>
            <a:r>
              <a:rPr sz="22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языку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2200" b="1" spc="-15" dirty="0">
                <a:solidFill>
                  <a:srgbClr val="C00000"/>
                </a:solidFill>
                <a:latin typeface="Cambria"/>
                <a:cs typeface="Cambria"/>
              </a:rPr>
              <a:t>математике</a:t>
            </a:r>
            <a:r>
              <a:rPr sz="22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(базовой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или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ts val="2510"/>
              </a:lnSpc>
            </a:pP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профильной)....</a:t>
            </a:r>
            <a:endParaRPr sz="2200" dirty="0">
              <a:latin typeface="Cambria"/>
              <a:cs typeface="Cambria"/>
            </a:endParaRPr>
          </a:p>
          <a:p>
            <a:pPr marL="241300" marR="5080" indent="-228600">
              <a:lnSpc>
                <a:spcPts val="2590"/>
              </a:lnSpc>
              <a:spcBef>
                <a:spcPts val="123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 err="1" smtClean="0">
                <a:solidFill>
                  <a:srgbClr val="001F5F"/>
                </a:solidFill>
                <a:latin typeface="Cambria"/>
                <a:cs typeface="Cambria"/>
              </a:rPr>
              <a:t>установлены</a:t>
            </a:r>
            <a:r>
              <a:rPr sz="2400" b="1" spc="-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следующие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минимальные пороги:...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280" y="2529000"/>
            <a:ext cx="11593720" cy="41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126996"/>
            <a:ext cx="100350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Повторно можно сдать ЕГЭ в этом году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6000" y="116941"/>
            <a:ext cx="10845000" cy="4097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Если получили неудовлетворительный результат по одному предмету </a:t>
            </a:r>
          </a:p>
          <a:p>
            <a:pPr marL="742950" indent="-742950">
              <a:buAutoNum type="arabicPeriod"/>
            </a:pPr>
            <a:r>
              <a:rPr lang="ru-RU" sz="3200" dirty="0" smtClean="0"/>
              <a:t>Не явились на экзамен по уважительной причине</a:t>
            </a:r>
          </a:p>
          <a:p>
            <a:pPr marL="742950" indent="-742950"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Не завершили выполнение экзаменационной работы по уважительной причине</a:t>
            </a:r>
          </a:p>
          <a:p>
            <a:pPr marL="742950" indent="-742950">
              <a:buAutoNum type="arabicPeriod"/>
            </a:pPr>
            <a:r>
              <a:rPr lang="ru-RU" sz="3200" dirty="0" smtClean="0"/>
              <a:t>Если результаты были аннулированы по решению ГЭК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A3D8FF0-30C2-49C2-B43E-5FA1B956C926}"/>
              </a:ext>
            </a:extLst>
          </p:cNvPr>
          <p:cNvSpPr txBox="1">
            <a:spLocks/>
          </p:cNvSpPr>
          <p:nvPr/>
        </p:nvSpPr>
        <p:spPr>
          <a:xfrm>
            <a:off x="156000" y="4690215"/>
            <a:ext cx="115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Уровень ЕГЭ по математике для повторного участия в ЕГЭ можно изменить, подав заявление в течение 2 рабочих дней, следующих за официальным днем объявления результатов ЕГЭ по математике.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4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000" y="324000"/>
            <a:ext cx="88578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Неудовлетворительный результат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6000" y="1899000"/>
            <a:ext cx="10845000" cy="4097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Если получили неудовлетворительный результат более чем по одному обязательному предмету (по русскому языку и математике), либо получили повторно неудовлетворительный результат по одному из этих предметов –  </a:t>
            </a:r>
            <a:r>
              <a:rPr lang="ru-RU" sz="4000" dirty="0" smtClean="0">
                <a:solidFill>
                  <a:srgbClr val="FF0000"/>
                </a:solidFill>
              </a:rPr>
              <a:t>не ранее 1 сентября</a:t>
            </a:r>
          </a:p>
        </p:txBody>
      </p:sp>
    </p:spTree>
    <p:extLst>
      <p:ext uri="{BB962C8B-B14F-4D97-AF65-F5344CB8AC3E}">
        <p14:creationId xmlns:p14="http://schemas.microsoft.com/office/powerpoint/2010/main" val="22850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751" y="30343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Аттестат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000" y="1629000"/>
            <a:ext cx="4590000" cy="2565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</a:t>
            </a:r>
            <a:r>
              <a:rPr lang="ru-RU" sz="3600" dirty="0" smtClean="0"/>
              <a:t> семестр 10 класса</a:t>
            </a:r>
            <a:endParaRPr lang="en-US" sz="3600" dirty="0" smtClean="0"/>
          </a:p>
          <a:p>
            <a:r>
              <a:rPr lang="en-US" sz="3600" dirty="0" smtClean="0"/>
              <a:t>II</a:t>
            </a:r>
            <a:r>
              <a:rPr lang="ru-RU" sz="3600" dirty="0" smtClean="0"/>
              <a:t> семестр 10 класса</a:t>
            </a:r>
          </a:p>
          <a:p>
            <a:r>
              <a:rPr lang="ru-RU" sz="3600" dirty="0" smtClean="0"/>
              <a:t>Итоговая отметка по каждому предмету</a:t>
            </a:r>
            <a:endParaRPr lang="ru-RU" sz="3600" dirty="0"/>
          </a:p>
        </p:txBody>
      </p:sp>
      <p:sp>
        <p:nvSpPr>
          <p:cNvPr id="5" name="Крест 4"/>
          <p:cNvSpPr/>
          <p:nvPr/>
        </p:nvSpPr>
        <p:spPr>
          <a:xfrm>
            <a:off x="5691000" y="2349000"/>
            <a:ext cx="810000" cy="810000"/>
          </a:xfrm>
          <a:prstGeom prst="plus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906000" y="1749498"/>
            <a:ext cx="4590000" cy="2804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I</a:t>
            </a:r>
            <a:r>
              <a:rPr lang="ru-RU" sz="3600" dirty="0" smtClean="0"/>
              <a:t> семестр 11 класса</a:t>
            </a:r>
            <a:endParaRPr lang="en-US" sz="3600" dirty="0" smtClean="0"/>
          </a:p>
          <a:p>
            <a:r>
              <a:rPr lang="en-US" sz="3600" dirty="0" smtClean="0"/>
              <a:t>II</a:t>
            </a:r>
            <a:r>
              <a:rPr lang="ru-RU" sz="3600" dirty="0" smtClean="0"/>
              <a:t> семестр 11 класса</a:t>
            </a:r>
          </a:p>
          <a:p>
            <a:r>
              <a:rPr lang="ru-RU" sz="3600" dirty="0" smtClean="0"/>
              <a:t>Итоговая отметка по каждому предмету</a:t>
            </a:r>
            <a:endParaRPr lang="ru-RU" sz="36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91000" y="4554000"/>
            <a:ext cx="9765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56000" y="4349471"/>
            <a:ext cx="10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6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70084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000" y="-261000"/>
            <a:ext cx="11301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Медаль «За особые успехи в учении </a:t>
            </a:r>
            <a:r>
              <a:rPr lang="en-US" sz="4000" b="1" dirty="0" smtClean="0"/>
              <a:t>I </a:t>
            </a:r>
            <a:r>
              <a:rPr lang="ru-RU" sz="4000" b="1" dirty="0" smtClean="0"/>
              <a:t>и </a:t>
            </a:r>
            <a:r>
              <a:rPr lang="en-US" sz="4000" b="1" dirty="0" smtClean="0"/>
              <a:t>II</a:t>
            </a:r>
            <a:r>
              <a:rPr lang="ru-RU" sz="4000" b="1" dirty="0" smtClean="0"/>
              <a:t> степеней»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25375"/>
            <a:ext cx="10515600" cy="658375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Приказ МИНПРОСВЕЩЕНИЯ России №730 от 29.09.2023</a:t>
            </a:r>
            <a:endParaRPr lang="ru-RU" i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6000" y="1504177"/>
            <a:ext cx="5355000" cy="364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b="1" dirty="0">
                <a:solidFill>
                  <a:srgbClr val="FF0000"/>
                </a:solidFill>
              </a:rPr>
              <a:t>Медаль «За особые успехи в </a:t>
            </a:r>
            <a:r>
              <a:rPr lang="ru-RU" sz="2600" b="1" dirty="0" smtClean="0">
                <a:solidFill>
                  <a:srgbClr val="FF0000"/>
                </a:solidFill>
              </a:rPr>
              <a:t>учении </a:t>
            </a:r>
            <a:r>
              <a:rPr lang="en-US" sz="2600" b="1" dirty="0" smtClean="0">
                <a:solidFill>
                  <a:srgbClr val="FF0000"/>
                </a:solidFill>
              </a:rPr>
              <a:t>I </a:t>
            </a:r>
            <a:r>
              <a:rPr lang="ru-RU" sz="2600" b="1" dirty="0" smtClean="0">
                <a:solidFill>
                  <a:srgbClr val="FF0000"/>
                </a:solidFill>
              </a:rPr>
              <a:t>степени»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Итоговые отметки «отлично» по всем предметам УП;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Не менее </a:t>
            </a:r>
            <a:r>
              <a:rPr lang="ru-RU" sz="2600" dirty="0" smtClean="0">
                <a:solidFill>
                  <a:srgbClr val="FF0000"/>
                </a:solidFill>
              </a:rPr>
              <a:t>70</a:t>
            </a:r>
            <a:r>
              <a:rPr lang="ru-RU" sz="2600" dirty="0" smtClean="0">
                <a:solidFill>
                  <a:srgbClr val="002060"/>
                </a:solidFill>
              </a:rPr>
              <a:t> баллов на ЕГЭ по русскому языку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Не менее </a:t>
            </a:r>
            <a:r>
              <a:rPr lang="ru-RU" sz="2600" dirty="0" smtClean="0">
                <a:solidFill>
                  <a:srgbClr val="FF0000"/>
                </a:solidFill>
              </a:rPr>
              <a:t>70</a:t>
            </a:r>
            <a:r>
              <a:rPr lang="ru-RU" sz="2600" dirty="0" smtClean="0">
                <a:solidFill>
                  <a:srgbClr val="002060"/>
                </a:solidFill>
              </a:rPr>
              <a:t> баллов на ЕГЭ по одному из сдаваемых предметов по выбору </a:t>
            </a:r>
          </a:p>
          <a:p>
            <a:r>
              <a:rPr lang="ru-RU" sz="2600" dirty="0" smtClean="0"/>
              <a:t>Или «5» по математике (база) </a:t>
            </a:r>
          </a:p>
          <a:p>
            <a:r>
              <a:rPr lang="ru-RU" sz="2600" dirty="0" smtClean="0"/>
              <a:t>Или 5 баллов по русскому и математике (ГВЭ)</a:t>
            </a:r>
            <a:endParaRPr lang="ru-RU" sz="2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05962" y="1504177"/>
            <a:ext cx="5715000" cy="5255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Медаль «За особые успехи в </a:t>
            </a:r>
            <a:r>
              <a:rPr lang="ru-RU" b="1" dirty="0" smtClean="0">
                <a:solidFill>
                  <a:srgbClr val="FF0000"/>
                </a:solidFill>
              </a:rPr>
              <a:t>учении </a:t>
            </a:r>
            <a:r>
              <a:rPr lang="en-US" b="1" dirty="0" smtClean="0">
                <a:solidFill>
                  <a:srgbClr val="FF0000"/>
                </a:solidFill>
              </a:rPr>
              <a:t>II </a:t>
            </a:r>
            <a:r>
              <a:rPr lang="ru-RU" b="1" dirty="0" smtClean="0">
                <a:solidFill>
                  <a:srgbClr val="FF0000"/>
                </a:solidFill>
              </a:rPr>
              <a:t>степени»</a:t>
            </a:r>
          </a:p>
          <a:p>
            <a:r>
              <a:rPr lang="ru-RU" dirty="0" smtClean="0"/>
              <a:t>Итоговые отметки «отлично» и не более </a:t>
            </a:r>
            <a:r>
              <a:rPr lang="ru-RU" b="1" dirty="0" smtClean="0"/>
              <a:t>двух отметок «хорошо» </a:t>
            </a:r>
            <a:r>
              <a:rPr lang="ru-RU" dirty="0" smtClean="0"/>
              <a:t>по предметам УП;</a:t>
            </a:r>
          </a:p>
          <a:p>
            <a:r>
              <a:rPr lang="ru-RU" dirty="0">
                <a:solidFill>
                  <a:srgbClr val="002060"/>
                </a:solidFill>
              </a:rPr>
              <a:t>Не менее </a:t>
            </a:r>
            <a:r>
              <a:rPr lang="ru-RU" dirty="0" smtClean="0">
                <a:solidFill>
                  <a:srgbClr val="FF0000"/>
                </a:solidFill>
              </a:rPr>
              <a:t>60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баллов на ЕГЭ по русскому языку</a:t>
            </a:r>
          </a:p>
          <a:p>
            <a:r>
              <a:rPr lang="ru-RU" dirty="0">
                <a:solidFill>
                  <a:srgbClr val="002060"/>
                </a:solidFill>
              </a:rPr>
              <a:t>Не менее </a:t>
            </a:r>
            <a:r>
              <a:rPr lang="ru-RU" dirty="0" smtClean="0">
                <a:solidFill>
                  <a:srgbClr val="FF0000"/>
                </a:solidFill>
              </a:rPr>
              <a:t>60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баллов на ЕГЭ по одному из сдаваемых предметов по выбору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/>
              <a:t>Или «5» по математике (база) </a:t>
            </a:r>
          </a:p>
          <a:p>
            <a:r>
              <a:rPr lang="ru-RU" dirty="0"/>
              <a:t>Или 5 баллов по русскому и математике (ГВЭ)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78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idx="1"/>
          </p:nvPr>
        </p:nvSpPr>
        <p:spPr>
          <a:xfrm>
            <a:off x="651000" y="549000"/>
            <a:ext cx="10845000" cy="5107809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В</a:t>
            </a:r>
            <a:r>
              <a:rPr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день </a:t>
            </a:r>
            <a:r>
              <a:rPr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проведения</a:t>
            </a:r>
            <a:r>
              <a:rPr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экзамена</a:t>
            </a:r>
            <a:r>
              <a:rPr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запрещается:</a:t>
            </a:r>
            <a:endParaRPr dirty="0">
              <a:latin typeface="Cambria"/>
              <a:cs typeface="Cambria"/>
            </a:endParaRPr>
          </a:p>
          <a:p>
            <a:pPr marL="241300" marR="319405" indent="-228600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участникам</a:t>
            </a:r>
            <a:r>
              <a:rPr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экзаменов</a:t>
            </a:r>
            <a:r>
              <a:rPr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 иметь</a:t>
            </a:r>
            <a:r>
              <a:rPr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при себе</a:t>
            </a:r>
            <a:r>
              <a:rPr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уведомление </a:t>
            </a:r>
            <a:r>
              <a:rPr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регистрации</a:t>
            </a:r>
            <a:r>
              <a:rPr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экзамены,</a:t>
            </a:r>
            <a:endParaRPr dirty="0">
              <a:latin typeface="Cambria"/>
              <a:cs typeface="Cambria"/>
            </a:endParaRPr>
          </a:p>
          <a:p>
            <a:pPr marL="241300" marR="95885" indent="-228600">
              <a:lnSpc>
                <a:spcPts val="2590"/>
              </a:lnSpc>
              <a:spcBef>
                <a:spcPts val="1000"/>
              </a:spcBef>
              <a:buClr>
                <a:srgbClr val="001F5F"/>
              </a:buClr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sz="3200" dirty="0"/>
              <a:t>	</a:t>
            </a:r>
            <a:r>
              <a:rPr b="1" dirty="0">
                <a:solidFill>
                  <a:srgbClr val="001F5F"/>
                </a:solidFill>
                <a:latin typeface="Cambria"/>
                <a:cs typeface="Cambria"/>
              </a:rPr>
              <a:t>средства связи, </a:t>
            </a: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электронно-вычислительную </a:t>
            </a:r>
            <a:r>
              <a:rPr b="1" spc="-45" dirty="0">
                <a:solidFill>
                  <a:srgbClr val="001F5F"/>
                </a:solidFill>
                <a:latin typeface="Cambria"/>
                <a:cs typeface="Cambria"/>
              </a:rPr>
              <a:t>технику, </a:t>
            </a:r>
            <a:r>
              <a:rPr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15" dirty="0">
                <a:solidFill>
                  <a:srgbClr val="001F5F"/>
                </a:solidFill>
                <a:latin typeface="Cambria"/>
                <a:cs typeface="Cambria"/>
              </a:rPr>
              <a:t>фото-,</a:t>
            </a:r>
            <a:r>
              <a:rPr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55" dirty="0">
                <a:solidFill>
                  <a:srgbClr val="001F5F"/>
                </a:solidFill>
                <a:latin typeface="Cambria"/>
                <a:cs typeface="Cambria"/>
              </a:rPr>
              <a:t>аудио</a:t>
            </a:r>
            <a:r>
              <a:rPr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2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b="1" spc="-2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b="1" spc="-20" dirty="0">
                <a:solidFill>
                  <a:srgbClr val="001F5F"/>
                </a:solidFill>
                <a:latin typeface="Cambria"/>
                <a:cs typeface="Cambria"/>
              </a:rPr>
              <a:t>видеоаппаратуру,</a:t>
            </a:r>
            <a:r>
              <a:rPr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справочные</a:t>
            </a:r>
            <a:endParaRPr dirty="0">
              <a:latin typeface="Cambria"/>
              <a:cs typeface="Cambria"/>
            </a:endParaRPr>
          </a:p>
          <a:p>
            <a:pPr marL="241300" marR="808355">
              <a:lnSpc>
                <a:spcPts val="2590"/>
              </a:lnSpc>
              <a:spcBef>
                <a:spcPts val="5"/>
              </a:spcBef>
            </a:pPr>
            <a:r>
              <a:rPr b="1" spc="-10" dirty="0">
                <a:solidFill>
                  <a:srgbClr val="001F5F"/>
                </a:solidFill>
                <a:latin typeface="Cambria"/>
                <a:cs typeface="Cambria"/>
              </a:rPr>
              <a:t>материалы, </a:t>
            </a: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письменные заметки </a:t>
            </a:r>
            <a:r>
              <a:rPr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b="1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b="1" dirty="0">
                <a:solidFill>
                  <a:srgbClr val="001F5F"/>
                </a:solidFill>
                <a:latin typeface="Cambria"/>
                <a:cs typeface="Cambria"/>
              </a:rPr>
              <a:t>иные средства </a:t>
            </a:r>
            <a:r>
              <a:rPr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хранения</a:t>
            </a:r>
            <a:r>
              <a:rPr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b="1" spc="-1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b="1" spc="-10" dirty="0">
                <a:solidFill>
                  <a:srgbClr val="001F5F"/>
                </a:solidFill>
                <a:latin typeface="Cambria"/>
                <a:cs typeface="Cambria"/>
              </a:rPr>
              <a:t>передачи</a:t>
            </a:r>
            <a:r>
              <a:rPr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информации;</a:t>
            </a:r>
            <a:endParaRPr dirty="0">
              <a:latin typeface="Cambria"/>
              <a:cs typeface="Cambria"/>
            </a:endParaRPr>
          </a:p>
          <a:p>
            <a:pPr marL="241300" marR="673735" indent="-228600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b="1" dirty="0">
                <a:solidFill>
                  <a:srgbClr val="001F5F"/>
                </a:solidFill>
                <a:latin typeface="Cambria"/>
                <a:cs typeface="Cambria"/>
              </a:rPr>
              <a:t>выносить </a:t>
            </a:r>
            <a:r>
              <a:rPr b="1" spc="-30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b="1" spc="-3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b="1" spc="-30" dirty="0">
                <a:solidFill>
                  <a:srgbClr val="001F5F"/>
                </a:solidFill>
                <a:latin typeface="Cambria"/>
                <a:cs typeface="Cambria"/>
              </a:rPr>
              <a:t>аудиторий </a:t>
            </a: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ППЭ </a:t>
            </a:r>
            <a:r>
              <a:rPr b="1" dirty="0">
                <a:solidFill>
                  <a:srgbClr val="001F5F"/>
                </a:solidFill>
                <a:latin typeface="Cambria"/>
                <a:cs typeface="Cambria"/>
              </a:rPr>
              <a:t>ЭМ </a:t>
            </a: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b="1" dirty="0">
                <a:solidFill>
                  <a:srgbClr val="001F5F"/>
                </a:solidFill>
                <a:latin typeface="Cambria"/>
                <a:cs typeface="Cambria"/>
              </a:rPr>
              <a:t>бумажном </a:t>
            </a: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или </a:t>
            </a:r>
            <a:r>
              <a:rPr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электронном </a:t>
            </a:r>
            <a:r>
              <a:rPr b="1" spc="-10" dirty="0">
                <a:solidFill>
                  <a:srgbClr val="001F5F"/>
                </a:solidFill>
                <a:latin typeface="Cambria"/>
                <a:cs typeface="Cambria"/>
              </a:rPr>
              <a:t>носителях </a:t>
            </a:r>
            <a:r>
              <a:rPr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 </a:t>
            </a:r>
            <a:r>
              <a:rPr b="1" dirty="0">
                <a:solidFill>
                  <a:srgbClr val="001F5F"/>
                </a:solidFill>
                <a:latin typeface="Cambria"/>
                <a:cs typeface="Cambria"/>
              </a:rPr>
              <a:t>случая </a:t>
            </a:r>
            <a:r>
              <a:rPr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35" dirty="0">
                <a:solidFill>
                  <a:srgbClr val="001F5F"/>
                </a:solidFill>
                <a:latin typeface="Cambria"/>
                <a:cs typeface="Cambria"/>
              </a:rPr>
              <a:t>перехода</a:t>
            </a:r>
            <a:r>
              <a:rPr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30" dirty="0">
                <a:solidFill>
                  <a:srgbClr val="001F5F"/>
                </a:solidFill>
                <a:latin typeface="Cambria"/>
                <a:cs typeface="Cambria"/>
              </a:rPr>
              <a:t>подготовки</a:t>
            </a:r>
            <a:r>
              <a:rPr b="1" dirty="0">
                <a:solidFill>
                  <a:srgbClr val="001F5F"/>
                </a:solidFill>
                <a:latin typeface="Cambria"/>
                <a:cs typeface="Cambria"/>
              </a:rPr>
              <a:t> в</a:t>
            </a:r>
            <a:r>
              <a:rPr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аудиторию</a:t>
            </a:r>
            <a:endParaRPr dirty="0">
              <a:latin typeface="Cambria"/>
              <a:cs typeface="Cambria"/>
            </a:endParaRPr>
          </a:p>
          <a:p>
            <a:pPr marL="241300" marR="5080">
              <a:lnSpc>
                <a:spcPts val="2590"/>
              </a:lnSpc>
              <a:spcBef>
                <a:spcPts val="5"/>
              </a:spcBef>
            </a:pP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 при проведении экзамена по иностранным </a:t>
            </a:r>
            <a:r>
              <a:rPr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1F5F"/>
                </a:solidFill>
                <a:latin typeface="Cambria"/>
                <a:cs typeface="Cambria"/>
              </a:rPr>
              <a:t>языкам</a:t>
            </a:r>
            <a:r>
              <a:rPr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раздел</a:t>
            </a:r>
            <a:r>
              <a:rPr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20" dirty="0">
                <a:solidFill>
                  <a:srgbClr val="001F5F"/>
                </a:solidFill>
                <a:latin typeface="Cambria"/>
                <a:cs typeface="Cambria"/>
              </a:rPr>
              <a:t>«Говорение»),</a:t>
            </a:r>
            <a:endParaRPr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b="1" spc="-10" dirty="0">
                <a:solidFill>
                  <a:srgbClr val="001F5F"/>
                </a:solidFill>
                <a:latin typeface="Cambria"/>
                <a:cs typeface="Cambria"/>
              </a:rPr>
              <a:t>фотографировать</a:t>
            </a:r>
            <a:r>
              <a:rPr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или</a:t>
            </a:r>
            <a:r>
              <a:rPr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001F5F"/>
                </a:solidFill>
                <a:latin typeface="Cambria"/>
                <a:cs typeface="Cambria"/>
              </a:rPr>
              <a:t>переписывать задания </a:t>
            </a:r>
            <a:r>
              <a:rPr b="1" dirty="0">
                <a:solidFill>
                  <a:srgbClr val="001F5F"/>
                </a:solidFill>
                <a:latin typeface="Cambria"/>
                <a:cs typeface="Cambria"/>
              </a:rPr>
              <a:t>ЭМ;</a:t>
            </a:r>
            <a:endParaRPr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746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471000" y="205185"/>
            <a:ext cx="11385000" cy="25031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>
              <a:lnSpc>
                <a:spcPts val="3195"/>
              </a:lnSpc>
              <a:spcBef>
                <a:spcPts val="95"/>
              </a:spcBef>
            </a:pP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Лица, </a:t>
            </a:r>
            <a:r>
              <a:rPr sz="2800" b="1" spc="-10" dirty="0" err="1">
                <a:solidFill>
                  <a:srgbClr val="212168"/>
                </a:solidFill>
                <a:latin typeface="Cambria"/>
                <a:cs typeface="Cambria"/>
              </a:rPr>
              <a:t>допустившие</a:t>
            </a:r>
            <a:r>
              <a:rPr sz="2800" b="1" spc="2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5" dirty="0" err="1" smtClean="0">
                <a:solidFill>
                  <a:srgbClr val="212168"/>
                </a:solidFill>
                <a:latin typeface="Cambria"/>
                <a:cs typeface="Cambria"/>
              </a:rPr>
              <a:t>нарушение</a:t>
            </a:r>
            <a:r>
              <a:rPr lang="ru-RU" sz="2800" b="1" spc="-15" dirty="0" smtClean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5" dirty="0" err="1" smtClean="0">
                <a:solidFill>
                  <a:srgbClr val="212168"/>
                </a:solidFill>
                <a:latin typeface="Cambria"/>
                <a:cs typeface="Cambria"/>
              </a:rPr>
              <a:t>устанавливаемого</a:t>
            </a:r>
            <a:r>
              <a:rPr sz="2800" b="1" spc="45" dirty="0" smtClean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порядка</a:t>
            </a:r>
            <a:r>
              <a:rPr sz="2800" b="1" spc="3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проведения</a:t>
            </a:r>
            <a:r>
              <a:rPr sz="2800" b="1" spc="4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20" dirty="0">
                <a:solidFill>
                  <a:srgbClr val="212168"/>
                </a:solidFill>
                <a:latin typeface="Cambria"/>
                <a:cs typeface="Cambria"/>
              </a:rPr>
              <a:t>ГИА</a:t>
            </a:r>
            <a:r>
              <a:rPr sz="2800" b="1" spc="20" dirty="0" smtClean="0">
                <a:solidFill>
                  <a:srgbClr val="212168"/>
                </a:solidFill>
                <a:latin typeface="Cambria"/>
                <a:cs typeface="Cambria"/>
              </a:rPr>
              <a:t>,</a:t>
            </a:r>
            <a:r>
              <a:rPr lang="ru-RU" sz="2800" b="1" spc="20" dirty="0" smtClean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40" dirty="0" err="1" smtClean="0">
                <a:solidFill>
                  <a:srgbClr val="C00000"/>
                </a:solidFill>
                <a:latin typeface="Cambria"/>
                <a:cs typeface="Cambria"/>
              </a:rPr>
              <a:t>удаляются</a:t>
            </a:r>
            <a:r>
              <a:rPr sz="2800" b="1" spc="-1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с</a:t>
            </a:r>
            <a:r>
              <a:rPr sz="28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 err="1">
                <a:solidFill>
                  <a:srgbClr val="C00000"/>
                </a:solidFill>
                <a:latin typeface="Cambria"/>
                <a:cs typeface="Cambria"/>
              </a:rPr>
              <a:t>экзамена</a:t>
            </a:r>
            <a:r>
              <a:rPr sz="2800" b="1" spc="-5" dirty="0" smtClean="0">
                <a:solidFill>
                  <a:srgbClr val="C00000"/>
                </a:solidFill>
                <a:latin typeface="Cambria"/>
                <a:cs typeface="Cambria"/>
              </a:rPr>
              <a:t>!</a:t>
            </a:r>
            <a:r>
              <a:rPr lang="ru-RU" sz="2800" b="1" spc="-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15" dirty="0" err="1" smtClean="0">
                <a:solidFill>
                  <a:srgbClr val="C00000"/>
                </a:solidFill>
                <a:latin typeface="Cambria"/>
                <a:cs typeface="Cambria"/>
              </a:rPr>
              <a:t>Пересдача</a:t>
            </a:r>
            <a:r>
              <a:rPr sz="2800" b="1" spc="-1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возможна </a:t>
            </a:r>
            <a:r>
              <a:rPr sz="2800" b="1" spc="-60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5" dirty="0">
                <a:solidFill>
                  <a:srgbClr val="C00000"/>
                </a:solidFill>
                <a:latin typeface="Cambria"/>
                <a:cs typeface="Cambria"/>
              </a:rPr>
              <a:t>ТОЛЬКО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 err="1">
                <a:solidFill>
                  <a:srgbClr val="C00000"/>
                </a:solidFill>
                <a:latin typeface="Cambria"/>
                <a:cs typeface="Cambria"/>
              </a:rPr>
              <a:t>через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45" dirty="0" err="1" smtClean="0">
                <a:solidFill>
                  <a:srgbClr val="C00000"/>
                </a:solidFill>
                <a:latin typeface="Cambria"/>
                <a:cs typeface="Cambria"/>
              </a:rPr>
              <a:t>год</a:t>
            </a:r>
            <a:r>
              <a:rPr lang="ru-RU" sz="2800" b="1" spc="-45" dirty="0" smtClean="0">
                <a:solidFill>
                  <a:srgbClr val="C00000"/>
                </a:solidFill>
                <a:latin typeface="Cambria"/>
                <a:cs typeface="Cambria"/>
              </a:rPr>
              <a:t>!</a:t>
            </a:r>
            <a:br>
              <a:rPr lang="ru-RU" sz="2800" b="1" spc="-45" dirty="0" smtClean="0">
                <a:solidFill>
                  <a:srgbClr val="C00000"/>
                </a:solidFill>
                <a:latin typeface="Cambria"/>
                <a:cs typeface="Cambria"/>
              </a:rPr>
            </a:br>
            <a:r>
              <a:rPr lang="ru-RU" sz="2800" b="1" spc="-5" dirty="0" smtClean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Если</a:t>
            </a:r>
            <a:r>
              <a:rPr lang="ru-RU" sz="2800" b="1" spc="-15" dirty="0" smtClean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spc="-10" dirty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обучающийся</a:t>
            </a:r>
            <a:r>
              <a:rPr lang="ru-RU" sz="2800" b="1" spc="25" dirty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spc="-5" dirty="0">
                <a:latin typeface="Cambria" panose="02040503050406030204" pitchFamily="18" charset="0"/>
                <a:ea typeface="Cambria" panose="02040503050406030204" pitchFamily="18" charset="0"/>
              </a:rPr>
              <a:t>по</a:t>
            </a:r>
            <a:r>
              <a:rPr lang="ru-RU" sz="2800" b="1" spc="-2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spc="-10" dirty="0">
                <a:latin typeface="Cambria" panose="02040503050406030204" pitchFamily="18" charset="0"/>
                <a:ea typeface="Cambria" panose="02040503050406030204" pitchFamily="18" charset="0"/>
              </a:rPr>
              <a:t>состоянию</a:t>
            </a:r>
            <a:r>
              <a:rPr lang="ru-RU" sz="2800" b="1" spc="-15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spc="-5" dirty="0">
                <a:latin typeface="Cambria" panose="02040503050406030204" pitchFamily="18" charset="0"/>
                <a:ea typeface="Cambria" panose="02040503050406030204" pitchFamily="18" charset="0"/>
              </a:rPr>
              <a:t>здоровья</a:t>
            </a:r>
            <a:r>
              <a:rPr lang="ru-RU" sz="2800" b="1" spc="5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spc="-5" dirty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</a:t>
            </a:r>
            <a:r>
              <a:rPr lang="ru-RU" sz="2800" b="1" spc="-10" dirty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spc="-20" dirty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может </a:t>
            </a:r>
            <a:r>
              <a:rPr lang="ru-RU" sz="2800" b="1" spc="-15" dirty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spc="-10" dirty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завершить</a:t>
            </a:r>
            <a:r>
              <a:rPr lang="ru-RU" sz="2800" b="1" spc="15" dirty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выполнение</a:t>
            </a:r>
            <a:r>
              <a:rPr lang="ru-RU" sz="2800" b="1" spc="-15" dirty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spc="-5" dirty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экзаменационной работы, </a:t>
            </a:r>
            <a:r>
              <a:rPr lang="ru-RU" sz="2800" b="1" spc="-25" dirty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 </a:t>
            </a:r>
            <a:r>
              <a:rPr lang="ru-RU" sz="2800" b="1" spc="-509" dirty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spc="-5" dirty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он</a:t>
            </a:r>
            <a:r>
              <a:rPr lang="ru-RU" sz="2800" b="1" spc="-10" dirty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досрочно </a:t>
            </a:r>
            <a:r>
              <a:rPr lang="ru-RU" sz="2800" b="1" spc="-5" dirty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покидает</a:t>
            </a:r>
            <a:r>
              <a:rPr lang="ru-RU" sz="2800" b="1" spc="-10" dirty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spc="-35" dirty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аудиторию</a:t>
            </a:r>
            <a:r>
              <a:rPr lang="ru-RU" sz="2800" b="1" spc="-35" dirty="0" smtClean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800" b="1" dirty="0" smtClean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 </a:t>
            </a:r>
            <a:r>
              <a:rPr lang="ru-RU" sz="2800" b="1" spc="-20" dirty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может</a:t>
            </a:r>
            <a:r>
              <a:rPr lang="ru-RU" sz="2800" b="1" spc="-5" dirty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быть пересдан</a:t>
            </a:r>
            <a:r>
              <a:rPr lang="ru-RU" sz="2800" b="1" spc="5" dirty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2800" b="1" spc="-5" dirty="0">
                <a:latin typeface="Cambria" panose="02040503050406030204" pitchFamily="18" charset="0"/>
                <a:ea typeface="Cambria" panose="02040503050406030204" pitchFamily="18" charset="0"/>
              </a:rPr>
              <a:t> резервные</a:t>
            </a:r>
            <a:r>
              <a:rPr lang="ru-RU" sz="2800" b="1" spc="1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дни</a:t>
            </a:r>
            <a:r>
              <a:rPr lang="ru-RU" sz="4000" b="1" dirty="0">
                <a:solidFill>
                  <a:srgbClr val="212168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.</a:t>
            </a:r>
            <a:endParaRPr sz="2800" b="1" dirty="0"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</p:txBody>
      </p:sp>
      <p:grpSp>
        <p:nvGrpSpPr>
          <p:cNvPr id="5" name="object 4"/>
          <p:cNvGrpSpPr/>
          <p:nvPr/>
        </p:nvGrpSpPr>
        <p:grpSpPr>
          <a:xfrm>
            <a:off x="876001" y="2709000"/>
            <a:ext cx="10350000" cy="4365000"/>
            <a:chOff x="1986133" y="3033087"/>
            <a:chExt cx="6541134" cy="3825240"/>
          </a:xfrm>
        </p:grpSpPr>
        <p:pic>
          <p:nvPicPr>
            <p:cNvPr id="6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6133" y="3033087"/>
              <a:ext cx="6541038" cy="3824910"/>
            </a:xfrm>
            <a:prstGeom prst="rect">
              <a:avLst/>
            </a:prstGeom>
          </p:spPr>
        </p:pic>
        <p:pic>
          <p:nvPicPr>
            <p:cNvPr id="7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600" y="3180714"/>
              <a:ext cx="6029325" cy="3391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627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idx="1"/>
          </p:nvPr>
        </p:nvSpPr>
        <p:spPr>
          <a:xfrm>
            <a:off x="838200" y="369000"/>
            <a:ext cx="10837800" cy="539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C00000"/>
                </a:solidFill>
                <a:latin typeface="Cambria"/>
                <a:cs typeface="Cambria"/>
              </a:rPr>
              <a:t>Дополнительные</a:t>
            </a:r>
            <a:r>
              <a:rPr sz="36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mbria"/>
                <a:cs typeface="Cambria"/>
              </a:rPr>
              <a:t>баллы</a:t>
            </a:r>
            <a:r>
              <a:rPr sz="36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Cambria"/>
                <a:cs typeface="Cambria"/>
              </a:rPr>
              <a:t>при</a:t>
            </a:r>
            <a:r>
              <a:rPr sz="36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Cambria"/>
                <a:cs typeface="Cambria"/>
              </a:rPr>
              <a:t>поступлении</a:t>
            </a:r>
            <a:endParaRPr sz="36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endParaRPr lang="ru-RU" sz="3600" b="1" dirty="0" smtClean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3600" b="1" dirty="0" smtClean="0">
                <a:solidFill>
                  <a:srgbClr val="C00000"/>
                </a:solidFill>
                <a:latin typeface="Cambria"/>
                <a:cs typeface="Cambria"/>
              </a:rPr>
              <a:t>5</a:t>
            </a:r>
            <a:r>
              <a:rPr sz="3600" b="1" spc="-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Cambria"/>
                <a:cs typeface="Cambria"/>
              </a:rPr>
              <a:t>достижений</a:t>
            </a:r>
            <a:r>
              <a:rPr sz="3600" b="1" spc="-5" dirty="0">
                <a:solidFill>
                  <a:srgbClr val="001F5F"/>
                </a:solidFill>
                <a:latin typeface="Cambria"/>
                <a:cs typeface="Cambria"/>
              </a:rPr>
              <a:t>,</a:t>
            </a:r>
            <a:r>
              <a:rPr sz="36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mbria"/>
                <a:cs typeface="Cambria"/>
              </a:rPr>
              <a:t>за </a:t>
            </a:r>
            <a:r>
              <a:rPr sz="3600" b="1" spc="-25" dirty="0">
                <a:solidFill>
                  <a:srgbClr val="001F5F"/>
                </a:solidFill>
                <a:latin typeface="Cambria"/>
                <a:cs typeface="Cambria"/>
              </a:rPr>
              <a:t>которые</a:t>
            </a:r>
            <a:r>
              <a:rPr sz="3600" b="1" spc="-5" dirty="0">
                <a:solidFill>
                  <a:srgbClr val="001F5F"/>
                </a:solidFill>
                <a:latin typeface="Cambria"/>
                <a:cs typeface="Cambria"/>
              </a:rPr>
              <a:t> ВУЗы </a:t>
            </a:r>
            <a:r>
              <a:rPr sz="36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mbria"/>
                <a:cs typeface="Cambria"/>
              </a:rPr>
              <a:t>могут</a:t>
            </a:r>
            <a:r>
              <a:rPr sz="36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mbria"/>
                <a:cs typeface="Cambria"/>
              </a:rPr>
              <a:t>давать</a:t>
            </a:r>
            <a:r>
              <a:rPr sz="3600" b="1" spc="-5" dirty="0">
                <a:solidFill>
                  <a:srgbClr val="001F5F"/>
                </a:solidFill>
                <a:latin typeface="Cambria"/>
                <a:cs typeface="Cambria"/>
              </a:rPr>
              <a:t> поступающим</a:t>
            </a:r>
            <a:r>
              <a:rPr sz="36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mbria"/>
                <a:cs typeface="Cambria"/>
              </a:rPr>
              <a:t>дополнительные</a:t>
            </a:r>
            <a:r>
              <a:rPr sz="36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mbria"/>
                <a:cs typeface="Cambria"/>
              </a:rPr>
              <a:t>баллы:</a:t>
            </a:r>
            <a:endParaRPr sz="36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buChar char="-"/>
              <a:tabLst>
                <a:tab pos="248920" algn="l"/>
              </a:tabLst>
            </a:pPr>
            <a:r>
              <a:rPr sz="3600" b="1" spc="-5" dirty="0">
                <a:solidFill>
                  <a:srgbClr val="001F5F"/>
                </a:solidFill>
                <a:latin typeface="Cambria"/>
                <a:cs typeface="Cambria"/>
              </a:rPr>
              <a:t>идеальное </a:t>
            </a:r>
            <a:r>
              <a:rPr sz="3600" b="1" spc="-10" dirty="0">
                <a:solidFill>
                  <a:srgbClr val="001F5F"/>
                </a:solidFill>
                <a:latin typeface="Cambria"/>
                <a:cs typeface="Cambria"/>
              </a:rPr>
              <a:t>сочинение;</a:t>
            </a:r>
            <a:endParaRPr sz="36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buChar char="-"/>
              <a:tabLst>
                <a:tab pos="248920" algn="l"/>
              </a:tabLst>
            </a:pPr>
            <a:r>
              <a:rPr sz="3600" b="1" spc="-5" dirty="0">
                <a:solidFill>
                  <a:srgbClr val="001F5F"/>
                </a:solidFill>
                <a:latin typeface="Cambria"/>
                <a:cs typeface="Cambria"/>
              </a:rPr>
              <a:t>золотая</a:t>
            </a:r>
            <a:r>
              <a:rPr sz="3600" b="1" spc="-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mbria"/>
                <a:cs typeface="Cambria"/>
              </a:rPr>
              <a:t>медаль;</a:t>
            </a:r>
            <a:endParaRPr sz="36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spcBef>
                <a:spcPts val="5"/>
              </a:spcBef>
              <a:buChar char="-"/>
              <a:tabLst>
                <a:tab pos="248920" algn="l"/>
              </a:tabLst>
            </a:pPr>
            <a:r>
              <a:rPr sz="3600" b="1" spc="-5" dirty="0">
                <a:solidFill>
                  <a:srgbClr val="001F5F"/>
                </a:solidFill>
                <a:latin typeface="Cambria"/>
                <a:cs typeface="Cambria"/>
              </a:rPr>
              <a:t>СПО</a:t>
            </a:r>
            <a:r>
              <a:rPr sz="36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36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3600" b="1" spc="-20" dirty="0">
                <a:solidFill>
                  <a:srgbClr val="001F5F"/>
                </a:solidFill>
                <a:latin typeface="Cambria"/>
                <a:cs typeface="Cambria"/>
              </a:rPr>
              <a:t>отличием;</a:t>
            </a:r>
            <a:endParaRPr sz="3600" dirty="0">
              <a:latin typeface="Cambria"/>
              <a:cs typeface="Cambria"/>
            </a:endParaRPr>
          </a:p>
          <a:p>
            <a:pPr marL="248920" indent="-169545">
              <a:lnSpc>
                <a:spcPts val="2845"/>
              </a:lnSpc>
              <a:buChar char="-"/>
              <a:tabLst>
                <a:tab pos="248920" algn="l"/>
              </a:tabLst>
            </a:pPr>
            <a:r>
              <a:rPr sz="3600" b="1" spc="-10" dirty="0">
                <a:solidFill>
                  <a:srgbClr val="001F5F"/>
                </a:solidFill>
                <a:latin typeface="Cambria"/>
                <a:cs typeface="Cambria"/>
              </a:rPr>
              <a:t>портфолио</a:t>
            </a:r>
            <a:r>
              <a:rPr sz="36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36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mbria"/>
                <a:cs typeface="Cambria"/>
              </a:rPr>
              <a:t>перечнем</a:t>
            </a:r>
            <a:r>
              <a:rPr sz="36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mbria"/>
                <a:cs typeface="Cambria"/>
              </a:rPr>
              <a:t>личных</a:t>
            </a:r>
            <a:r>
              <a:rPr sz="36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mbria"/>
                <a:cs typeface="Cambria"/>
              </a:rPr>
              <a:t>достижений;</a:t>
            </a:r>
            <a:endParaRPr sz="3600" dirty="0">
              <a:latin typeface="Cambria"/>
              <a:cs typeface="Cambria"/>
            </a:endParaRPr>
          </a:p>
          <a:p>
            <a:pPr marL="248920" indent="-169545">
              <a:lnSpc>
                <a:spcPts val="2845"/>
              </a:lnSpc>
              <a:buChar char="-"/>
              <a:tabLst>
                <a:tab pos="248920" algn="l"/>
              </a:tabLst>
            </a:pPr>
            <a:r>
              <a:rPr sz="3600" b="1" spc="-10" dirty="0">
                <a:solidFill>
                  <a:srgbClr val="001F5F"/>
                </a:solidFill>
                <a:latin typeface="Cambria"/>
                <a:cs typeface="Cambria"/>
              </a:rPr>
              <a:t>волонтерство....</a:t>
            </a:r>
            <a:endParaRPr sz="36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6686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000" y="279000"/>
            <a:ext cx="7498080" cy="11430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n w="1905"/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Подготовка к ГИА</a:t>
            </a:r>
            <a:endParaRPr lang="ru-RU" b="1" dirty="0">
              <a:ln w="1905"/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6000" y="1224000"/>
            <a:ext cx="11070000" cy="526500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4000" noProof="1">
                <a:cs typeface="Times New Roman" panose="02020603050405020304" pitchFamily="18" charset="0"/>
              </a:rPr>
              <a:t>С 23 августа </a:t>
            </a:r>
            <a:r>
              <a:rPr lang="ru-RU" sz="4000" noProof="1" smtClean="0">
                <a:cs typeface="Times New Roman" panose="02020603050405020304" pitchFamily="18" charset="0"/>
              </a:rPr>
              <a:t>2024 </a:t>
            </a:r>
            <a:r>
              <a:rPr lang="ru-RU" sz="4000" noProof="1">
                <a:cs typeface="Times New Roman" panose="02020603050405020304" pitchFamily="18" charset="0"/>
              </a:rPr>
              <a:t>года началась публикация проектов демоверсий, спецификаций и кодификаторов контрольных измерительных материалов (КИМ) </a:t>
            </a:r>
            <a:r>
              <a:rPr lang="ru-RU" sz="4000" noProof="1" smtClean="0">
                <a:cs typeface="Times New Roman" panose="02020603050405020304" pitchFamily="18" charset="0"/>
              </a:rPr>
              <a:t>единого </a:t>
            </a:r>
            <a:r>
              <a:rPr lang="ru-RU" sz="4000" noProof="1">
                <a:cs typeface="Times New Roman" panose="02020603050405020304" pitchFamily="18" charset="0"/>
              </a:rPr>
              <a:t>государственного экзамена </a:t>
            </a:r>
            <a:r>
              <a:rPr lang="ru-RU" sz="4000" noProof="1" smtClean="0">
                <a:cs typeface="Times New Roman" panose="02020603050405020304" pitchFamily="18" charset="0"/>
              </a:rPr>
              <a:t>2025 </a:t>
            </a:r>
            <a:r>
              <a:rPr lang="ru-RU" sz="4000" noProof="1">
                <a:cs typeface="Times New Roman" panose="02020603050405020304" pitchFamily="18" charset="0"/>
              </a:rPr>
              <a:t>года. </a:t>
            </a:r>
          </a:p>
          <a:p>
            <a:pPr marL="0" indent="0" algn="just">
              <a:buNone/>
              <a:defRPr/>
            </a:pPr>
            <a:r>
              <a:rPr lang="ru-RU" sz="4000" noProof="1">
                <a:cs typeface="Times New Roman" panose="02020603050405020304" pitchFamily="18" charset="0"/>
              </a:rPr>
              <a:t>   Ознакомиться с ними можно на </a:t>
            </a:r>
            <a:r>
              <a:rPr lang="ru-RU" sz="4000" b="1" noProof="1">
                <a:cs typeface="Times New Roman" panose="02020603050405020304" pitchFamily="18" charset="0"/>
              </a:rPr>
              <a:t>сайте ФИПИ </a:t>
            </a:r>
            <a:r>
              <a:rPr lang="ru-RU" sz="4000" noProof="1">
                <a:cs typeface="Times New Roman" panose="02020603050405020304" pitchFamily="18" charset="0"/>
              </a:rPr>
              <a:t>в Разделе: </a:t>
            </a:r>
            <a:r>
              <a:rPr lang="ru-RU" sz="4000" u="sng" noProof="1">
                <a:cs typeface="Times New Roman" panose="02020603050405020304" pitchFamily="18" charset="0"/>
              </a:rPr>
              <a:t>«Демоверсии, спецификации, кодификаторы </a:t>
            </a:r>
            <a:r>
              <a:rPr lang="ru-RU" sz="4000" u="sng" noProof="1" smtClean="0">
                <a:cs typeface="Times New Roman" panose="02020603050405020304" pitchFamily="18" charset="0"/>
              </a:rPr>
              <a:t>ЕГЭ </a:t>
            </a:r>
            <a:r>
              <a:rPr lang="ru-RU" sz="4000" u="sng" noProof="1">
                <a:cs typeface="Times New Roman" panose="02020603050405020304" pitchFamily="18" charset="0"/>
              </a:rPr>
              <a:t>2024 год</a:t>
            </a:r>
            <a:r>
              <a:rPr lang="ru-RU" sz="4000" noProof="1" smtClean="0">
                <a:cs typeface="Times New Roman" panose="02020603050405020304" pitchFamily="18" charset="0"/>
              </a:rPr>
              <a:t>», </a:t>
            </a:r>
            <a:r>
              <a:rPr lang="ru-RU" sz="4000" noProof="1">
                <a:cs typeface="Times New Roman" panose="02020603050405020304" pitchFamily="18" charset="0"/>
              </a:rPr>
              <a:t>а также на сайте </a:t>
            </a:r>
            <a:r>
              <a:rPr lang="ru-RU" sz="4000" u="sng" noProof="1">
                <a:cs typeface="Times New Roman" panose="02020603050405020304" pitchFamily="18" charset="0"/>
              </a:rPr>
              <a:t>«РЕШУ </a:t>
            </a:r>
            <a:r>
              <a:rPr lang="ru-RU" sz="4000" u="sng" noProof="1" smtClean="0">
                <a:cs typeface="Times New Roman" panose="02020603050405020304" pitchFamily="18" charset="0"/>
              </a:rPr>
              <a:t>ЕГЭ</a:t>
            </a:r>
            <a:r>
              <a:rPr lang="ru-RU" sz="4000" u="sng" noProof="1">
                <a:cs typeface="Times New Roman" panose="02020603050405020304" pitchFamily="18" charset="0"/>
              </a:rPr>
              <a:t>» и др.</a:t>
            </a:r>
            <a:endParaRPr lang="ru-RU" sz="4000" noProof="1"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87697996"/>
      </p:ext>
    </p:extLst>
  </p:cSld>
  <p:clrMapOvr>
    <a:masterClrMapping/>
  </p:clrMapOvr>
  <p:transition>
    <p:blind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000" y="10952"/>
            <a:ext cx="10710000" cy="73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000" y="639000"/>
            <a:ext cx="10927800" cy="5537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4400" b="1" dirty="0">
                <a:solidFill>
                  <a:srgbClr val="002060"/>
                </a:solidFill>
              </a:rPr>
              <a:t>ГИА – это основной вид экзамена для выпускников  </a:t>
            </a:r>
            <a:r>
              <a:rPr lang="ru-RU" sz="4400" b="1" dirty="0" smtClean="0">
                <a:solidFill>
                  <a:srgbClr val="002060"/>
                </a:solidFill>
              </a:rPr>
              <a:t>11 </a:t>
            </a:r>
            <a:r>
              <a:rPr lang="ru-RU" sz="4400" b="1" dirty="0">
                <a:solidFill>
                  <a:srgbClr val="002060"/>
                </a:solidFill>
              </a:rPr>
              <a:t>классов на уровне </a:t>
            </a:r>
            <a:r>
              <a:rPr lang="ru-RU" sz="4400" b="1" dirty="0" smtClean="0">
                <a:solidFill>
                  <a:srgbClr val="002060"/>
                </a:solidFill>
              </a:rPr>
              <a:t>среднего общего </a:t>
            </a:r>
            <a:r>
              <a:rPr lang="ru-RU" sz="4400" b="1" dirty="0">
                <a:solidFill>
                  <a:srgbClr val="002060"/>
                </a:solidFill>
              </a:rPr>
              <a:t>образования.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3600" b="1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002060"/>
                </a:solidFill>
              </a:rPr>
              <a:t>    Сдача ГИА необходима для получения аттестата </a:t>
            </a:r>
            <a:r>
              <a:rPr lang="ru-RU" sz="4000" b="1" dirty="0" smtClean="0">
                <a:solidFill>
                  <a:srgbClr val="002060"/>
                </a:solidFill>
              </a:rPr>
              <a:t>о среднем общем </a:t>
            </a:r>
            <a:r>
              <a:rPr lang="ru-RU" sz="4000" b="1" dirty="0">
                <a:solidFill>
                  <a:srgbClr val="002060"/>
                </a:solidFill>
              </a:rPr>
              <a:t>образовании и </a:t>
            </a:r>
            <a:r>
              <a:rPr lang="ru-RU" sz="4000" b="1" dirty="0" smtClean="0">
                <a:solidFill>
                  <a:srgbClr val="002060"/>
                </a:solidFill>
              </a:rPr>
              <a:t>поступления  </a:t>
            </a:r>
            <a:r>
              <a:rPr lang="ru-RU" sz="4000" b="1" dirty="0">
                <a:solidFill>
                  <a:srgbClr val="002060"/>
                </a:solidFill>
              </a:rPr>
              <a:t>в </a:t>
            </a:r>
            <a:r>
              <a:rPr lang="ru-RU" sz="4000" b="1" dirty="0" smtClean="0">
                <a:solidFill>
                  <a:srgbClr val="002060"/>
                </a:solidFill>
              </a:rPr>
              <a:t>учреждения высшего профессионального образования</a:t>
            </a:r>
            <a:endParaRPr lang="ru-RU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831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4000"/>
            <a:ext cx="6096000" cy="3870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ГИА-2025 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по образовательным программам среднего общего образования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5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414000"/>
            <a:ext cx="8857800" cy="1325563"/>
          </a:xfrm>
        </p:spPr>
        <p:txBody>
          <a:bodyPr>
            <a:normAutofit/>
          </a:bodyPr>
          <a:lstStyle/>
          <a:p>
            <a:r>
              <a:rPr lang="ru-RU" b="1" dirty="0" smtClean="0"/>
              <a:t>Информационное сопровождение ГИА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2644" y="1764000"/>
            <a:ext cx="11721000" cy="4500000"/>
          </a:xfrm>
        </p:spPr>
        <p:txBody>
          <a:bodyPr>
            <a:noAutofit/>
          </a:bodyPr>
          <a:lstStyle/>
          <a:p>
            <a:pPr marL="198120">
              <a:lnSpc>
                <a:spcPct val="100000"/>
              </a:lnSpc>
              <a:spcBef>
                <a:spcPts val="100"/>
              </a:spcBef>
            </a:pPr>
            <a:r>
              <a:rPr lang="ru-RU" sz="3200" u="heavy" spc="-25" dirty="0">
                <a:solidFill>
                  <a:srgbClr val="0070C0"/>
                </a:solidFill>
                <a:uFill>
                  <a:solidFill>
                    <a:srgbClr val="8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fipi.ru</a:t>
            </a:r>
            <a:r>
              <a:rPr lang="ru-RU" sz="3200" spc="-30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ru-RU" sz="32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-</a:t>
            </a:r>
            <a:r>
              <a:rPr lang="ru-RU" sz="3200" spc="-7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ru-RU" sz="3200" spc="-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Федеральный</a:t>
            </a:r>
            <a:r>
              <a:rPr lang="ru-RU" sz="3200" spc="-3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ru-RU" sz="3200" spc="5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институт</a:t>
            </a:r>
            <a:r>
              <a:rPr lang="ru-RU" sz="3200" spc="14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ru-RU" sz="3200" spc="10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педагогических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ru-RU" sz="3200" spc="-15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измерений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  <a:p>
            <a:pPr marL="12700" marR="654050">
              <a:lnSpc>
                <a:spcPct val="100000"/>
              </a:lnSpc>
              <a:spcBef>
                <a:spcPts val="994"/>
              </a:spcBef>
              <a:tabLst>
                <a:tab pos="1595755" algn="l"/>
              </a:tabLst>
            </a:pPr>
            <a:r>
              <a:rPr lang="ru-RU" sz="3200" u="heavy" spc="-20" dirty="0" smtClean="0">
                <a:solidFill>
                  <a:srgbClr val="0070C0"/>
                </a:solidFill>
                <a:uFill>
                  <a:solidFill>
                    <a:srgbClr val="8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ege.edu.ru</a:t>
            </a:r>
            <a:r>
              <a:rPr lang="ru-RU" sz="3200" u="heavy" spc="-20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ru-RU" sz="3200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-</a:t>
            </a:r>
            <a:r>
              <a:rPr lang="ru-RU" sz="3200" spc="-130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ru-RU" sz="3200" spc="-3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Официальный</a:t>
            </a:r>
            <a:r>
              <a:rPr lang="ru-RU" sz="3200" spc="15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ru-RU" sz="3200" spc="155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портал </a:t>
            </a:r>
            <a:r>
              <a:rPr lang="ru-RU" sz="3200" spc="-15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информационный </a:t>
            </a:r>
            <a:r>
              <a:rPr lang="ru-RU" sz="3200" spc="-509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ru-RU" sz="32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ЕГЭ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  <a:p>
            <a:r>
              <a:rPr lang="en-US" sz="3200" u="sng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</a:t>
            </a:r>
            <a:r>
              <a:rPr lang="en-US" sz="3200" u="sng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://kach3.uralschool.ru</a:t>
            </a:r>
            <a:r>
              <a:rPr lang="en-US" sz="3200" u="sng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/</a:t>
            </a:r>
            <a:r>
              <a:rPr lang="en-US" sz="32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Официальный сайт школы №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ru-RU" altLang="ru-R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ru-RU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700" marR="95885">
              <a:lnSpc>
                <a:spcPct val="100000"/>
              </a:lnSpc>
              <a:spcBef>
                <a:spcPts val="100"/>
              </a:spcBef>
              <a:tabLst>
                <a:tab pos="1027430" algn="l"/>
                <a:tab pos="5807710" algn="l"/>
                <a:tab pos="8242934" algn="l"/>
              </a:tabLst>
            </a:pPr>
            <a:r>
              <a:rPr lang="ru-RU" sz="3200" u="heavy" spc="-35" dirty="0" smtClean="0">
                <a:solidFill>
                  <a:srgbClr val="0070C0"/>
                </a:solidFill>
                <a:uFill>
                  <a:solidFill>
                    <a:srgbClr val="8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o</a:t>
            </a:r>
            <a:r>
              <a:rPr lang="ru-RU" sz="3200" u="heavy" spc="-40" dirty="0" smtClean="0">
                <a:solidFill>
                  <a:srgbClr val="0070C0"/>
                </a:solidFill>
                <a:uFill>
                  <a:solidFill>
                    <a:srgbClr val="8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br</a:t>
            </a:r>
            <a:r>
              <a:rPr lang="ru-RU" sz="3200" u="heavy" spc="-35" dirty="0" smtClean="0">
                <a:solidFill>
                  <a:srgbClr val="0070C0"/>
                </a:solidFill>
                <a:uFill>
                  <a:solidFill>
                    <a:srgbClr val="8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n</a:t>
            </a:r>
            <a:r>
              <a:rPr lang="ru-RU" sz="3200" u="heavy" spc="-40" dirty="0" smtClean="0">
                <a:solidFill>
                  <a:srgbClr val="0070C0"/>
                </a:solidFill>
                <a:uFill>
                  <a:solidFill>
                    <a:srgbClr val="8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a</a:t>
            </a:r>
            <a:r>
              <a:rPr lang="ru-RU" sz="3200" u="heavy" spc="-45" dirty="0" smtClean="0">
                <a:solidFill>
                  <a:srgbClr val="0070C0"/>
                </a:solidFill>
                <a:uFill>
                  <a:solidFill>
                    <a:srgbClr val="8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d</a:t>
            </a:r>
            <a:r>
              <a:rPr lang="ru-RU" sz="3200" u="heavy" spc="-35" dirty="0" smtClean="0">
                <a:solidFill>
                  <a:srgbClr val="0070C0"/>
                </a:solidFill>
                <a:uFill>
                  <a:solidFill>
                    <a:srgbClr val="8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zo</a:t>
            </a:r>
            <a:r>
              <a:rPr lang="ru-RU" sz="3200" u="heavy" spc="-280" dirty="0" smtClean="0">
                <a:solidFill>
                  <a:srgbClr val="0070C0"/>
                </a:solidFill>
                <a:uFill>
                  <a:solidFill>
                    <a:srgbClr val="8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r</a:t>
            </a:r>
            <a:r>
              <a:rPr lang="ru-RU" sz="3200" u="heavy" spc="-45" dirty="0" smtClean="0">
                <a:solidFill>
                  <a:srgbClr val="0070C0"/>
                </a:solidFill>
                <a:uFill>
                  <a:solidFill>
                    <a:srgbClr val="8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.</a:t>
            </a:r>
            <a:r>
              <a:rPr lang="ru-RU" sz="3200" u="heavy" spc="-40" dirty="0" smtClean="0">
                <a:solidFill>
                  <a:srgbClr val="0070C0"/>
                </a:solidFill>
                <a:uFill>
                  <a:solidFill>
                    <a:srgbClr val="8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g</a:t>
            </a:r>
            <a:r>
              <a:rPr lang="ru-RU" sz="3200" u="heavy" spc="-85" dirty="0" smtClean="0">
                <a:solidFill>
                  <a:srgbClr val="0070C0"/>
                </a:solidFill>
                <a:uFill>
                  <a:solidFill>
                    <a:srgbClr val="8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o</a:t>
            </a:r>
            <a:r>
              <a:rPr lang="ru-RU" sz="3200" u="heavy" spc="-254" dirty="0" smtClean="0">
                <a:solidFill>
                  <a:srgbClr val="0070C0"/>
                </a:solidFill>
                <a:uFill>
                  <a:solidFill>
                    <a:srgbClr val="8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v</a:t>
            </a:r>
            <a:r>
              <a:rPr lang="ru-RU" sz="3200" u="heavy" spc="-45" dirty="0" smtClean="0">
                <a:solidFill>
                  <a:srgbClr val="0070C0"/>
                </a:solidFill>
                <a:uFill>
                  <a:solidFill>
                    <a:srgbClr val="8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.</a:t>
            </a:r>
            <a:r>
              <a:rPr lang="ru-RU" sz="3200" u="heavy" spc="-30" dirty="0" smtClean="0">
                <a:solidFill>
                  <a:srgbClr val="0070C0"/>
                </a:solidFill>
                <a:uFill>
                  <a:solidFill>
                    <a:srgbClr val="8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r</a:t>
            </a:r>
            <a:r>
              <a:rPr lang="ru-RU" sz="3200" u="heavy" dirty="0" smtClean="0">
                <a:solidFill>
                  <a:srgbClr val="0070C0"/>
                </a:solidFill>
                <a:uFill>
                  <a:solidFill>
                    <a:srgbClr val="8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u</a:t>
            </a:r>
            <a:r>
              <a:rPr lang="ru-RU" sz="3200" spc="-20" dirty="0" smtClean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ru-RU" sz="32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-</a:t>
            </a:r>
            <a:r>
              <a:rPr lang="ru-RU" sz="3200" spc="-7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ru-RU" sz="3200" spc="-2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Ф</a:t>
            </a:r>
            <a:r>
              <a:rPr lang="ru-RU" sz="3200" spc="-1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е</a:t>
            </a:r>
            <a:r>
              <a:rPr lang="ru-RU" sz="3200" spc="-1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д</a:t>
            </a:r>
            <a:r>
              <a:rPr lang="ru-RU" sz="3200" spc="-1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е</a:t>
            </a:r>
            <a:r>
              <a:rPr lang="ru-RU" sz="3200" spc="-2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р</a:t>
            </a:r>
            <a:r>
              <a:rPr lang="ru-RU" sz="3200" spc="-1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а</a:t>
            </a:r>
            <a:r>
              <a:rPr lang="ru-RU" sz="3200" spc="-1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л</a:t>
            </a:r>
            <a:r>
              <a:rPr lang="ru-RU" sz="3200" spc="-1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ь</a:t>
            </a:r>
            <a:r>
              <a:rPr lang="ru-RU" sz="3200" spc="-1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н</a:t>
            </a:r>
            <a:r>
              <a:rPr lang="ru-RU" sz="3200" spc="-1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а</a:t>
            </a:r>
            <a:r>
              <a:rPr lang="ru-RU" sz="32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я</a:t>
            </a:r>
            <a:r>
              <a:rPr lang="ru-RU" sz="3200" spc="1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ru-RU" sz="32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служба	</a:t>
            </a:r>
            <a:r>
              <a:rPr lang="ru-RU" sz="3200" spc="-3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п</a:t>
            </a:r>
            <a:r>
              <a:rPr lang="ru-RU" sz="32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о</a:t>
            </a:r>
            <a:r>
              <a:rPr lang="ru-RU" sz="3200" spc="13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ru-RU" sz="3200" spc="1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н</a:t>
            </a:r>
            <a:r>
              <a:rPr lang="ru-RU" sz="3200" spc="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а</a:t>
            </a:r>
            <a:r>
              <a:rPr lang="ru-RU" sz="3200" spc="1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д</a:t>
            </a:r>
            <a:r>
              <a:rPr lang="ru-RU" sz="3200" spc="1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зо</a:t>
            </a:r>
            <a:r>
              <a:rPr lang="ru-RU" sz="3200" spc="-4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р</a:t>
            </a:r>
            <a:r>
              <a:rPr lang="ru-RU" sz="32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у	в  </a:t>
            </a:r>
            <a:r>
              <a:rPr lang="ru-RU" sz="3200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сфере</a:t>
            </a:r>
            <a:r>
              <a:rPr lang="en-US" sz="3200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ru-RU" sz="3200" spc="-25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о</a:t>
            </a:r>
            <a:r>
              <a:rPr lang="ru-RU" sz="3200" spc="-30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бр</a:t>
            </a:r>
            <a:r>
              <a:rPr lang="ru-RU" sz="3200" spc="-25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азо</a:t>
            </a:r>
            <a:r>
              <a:rPr lang="ru-RU" sz="3200" spc="-30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в</a:t>
            </a:r>
            <a:r>
              <a:rPr lang="ru-RU" sz="3200" spc="-25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ани</a:t>
            </a:r>
            <a:r>
              <a:rPr lang="ru-RU" sz="3200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я</a:t>
            </a:r>
            <a:r>
              <a:rPr lang="ru-RU" sz="3200" spc="15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ru-RU" sz="32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и</a:t>
            </a:r>
            <a:r>
              <a:rPr lang="ru-RU" sz="3200" spc="-16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ru-RU" sz="3200" spc="-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н</a:t>
            </a:r>
            <a:r>
              <a:rPr lang="ru-RU" sz="3200" spc="-7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а</a:t>
            </a:r>
            <a:r>
              <a:rPr lang="ru-RU" sz="32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уки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105"/>
              </a:spcBef>
            </a:pPr>
            <a:r>
              <a:rPr lang="ru-RU" sz="3200" u="heavy" spc="-45" dirty="0">
                <a:solidFill>
                  <a:srgbClr val="0462C1"/>
                </a:solidFill>
                <a:uFill>
                  <a:solidFill>
                    <a:srgbClr val="8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/>
                <a:hlinkClick r:id="rId3"/>
              </a:rPr>
              <a:t>www.rustest.ru </a:t>
            </a:r>
            <a:r>
              <a:rPr lang="ru-RU" sz="32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- </a:t>
            </a:r>
            <a:r>
              <a:rPr lang="ru-RU" sz="3200" spc="-3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Официальный </a:t>
            </a:r>
            <a:r>
              <a:rPr lang="ru-RU" sz="3200" spc="3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сайт </a:t>
            </a:r>
            <a:r>
              <a:rPr lang="ru-RU" sz="3200" spc="-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Федерального </a:t>
            </a:r>
            <a:r>
              <a:rPr lang="ru-RU" sz="3200" spc="1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центра </a:t>
            </a:r>
            <a:r>
              <a:rPr lang="ru-RU" sz="3200" spc="-51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ru-RU" sz="3200" spc="-5" dirty="0" smtClean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Тестирования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Документы, регламентирующие проведение ГИА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36000" y="1944000"/>
            <a:ext cx="11640600" cy="45900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sz="4400" dirty="0" smtClean="0"/>
              <a:t>Федеральный закон «Об образовании в Российской Федерации» от 29.12.2012 №273-ФЗ</a:t>
            </a:r>
          </a:p>
          <a:p>
            <a:pPr marL="0" indent="0">
              <a:buNone/>
            </a:pPr>
            <a:endParaRPr lang="ru-RU" sz="4400" dirty="0" smtClean="0"/>
          </a:p>
          <a:p>
            <a:pPr>
              <a:buFontTx/>
              <a:buChar char="-"/>
            </a:pPr>
            <a:r>
              <a:rPr lang="ru-RU" sz="4400" dirty="0" smtClean="0"/>
              <a:t>Приказ </a:t>
            </a:r>
            <a:r>
              <a:rPr lang="ru-RU" sz="4400" dirty="0" err="1" smtClean="0"/>
              <a:t>Рособрнадзора</a:t>
            </a:r>
            <a:r>
              <a:rPr lang="ru-RU" sz="4400" dirty="0" smtClean="0"/>
              <a:t> и Министерства просвещения РФ от 04.04.2023г. №233/552 «Об утверждении Порядка проведения ГИА по образовательным программам среднего общего образования»</a:t>
            </a:r>
          </a:p>
          <a:p>
            <a:pPr marL="0" indent="0">
              <a:buNone/>
            </a:pPr>
            <a:endParaRPr lang="ru-RU" sz="4400" dirty="0"/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Ознакомление с документами всех участников образовательных отношений (под подпись) 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000" y="365125"/>
            <a:ext cx="6345000" cy="13255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Условия допуска к ГИА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6000" y="2124000"/>
            <a:ext cx="11766000" cy="4097963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Годовые отметки по всем предметам учебного плана не ниже удовлетворительных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Отметка «Зачет» за итоговое сочинение по </a:t>
            </a:r>
            <a:r>
              <a:rPr lang="ru-RU" sz="4000" dirty="0" smtClean="0">
                <a:solidFill>
                  <a:schemeClr val="tx1"/>
                </a:solidFill>
              </a:rPr>
              <a:t>русскому языку</a:t>
            </a:r>
            <a:endParaRPr lang="ru-RU" sz="4000" dirty="0" smtClean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Отметка за защиту итогового индивидуального проекта не ниже удовлетворительной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16000" y="594000"/>
            <a:ext cx="4365000" cy="99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Обязательные предметы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(для получения аттестата)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6000" y="1809000"/>
            <a:ext cx="2925000" cy="99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Русский язык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36000" y="2985979"/>
            <a:ext cx="2925000" cy="99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Математика базовая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31000" y="594000"/>
            <a:ext cx="4815000" cy="990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Предметы по выбору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(для поступления в ВУЗ)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81000" y="1891579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География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36000" y="5187592"/>
            <a:ext cx="4770000" cy="7425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Иностранные языки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81000" y="2709000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Информатика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63500" y="2701303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История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81000" y="3535001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Литература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84840" y="3535001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Обществознание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81000" y="4419000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Физика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884840" y="4419000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Химия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863500" y="1894568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Биология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21102115">
            <a:off x="2224559" y="4603702"/>
            <a:ext cx="3469223" cy="1460328"/>
          </a:xfrm>
          <a:prstGeom prst="right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Уточнять на сайте ВУЗа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8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76000" y="504000"/>
            <a:ext cx="2925000" cy="99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Математика 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 flipH="1">
            <a:off x="2811000" y="1494000"/>
            <a:ext cx="3127500" cy="675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953964" y="1494000"/>
            <a:ext cx="2729536" cy="675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831000" y="2322883"/>
            <a:ext cx="2925000" cy="99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Базового уровня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01000" y="2322883"/>
            <a:ext cx="2925000" cy="99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Профильного уровня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6000" y="3609000"/>
            <a:ext cx="585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Участники ГИА вправе изменить  указанный в заявлениях об участии в экзаменах уровень ЕГЭ по математике. В этом случае подаются в ГЭК соответствующие заявления с указанием измененного уровня ЕГЭ по математике.  </a:t>
            </a:r>
            <a:endParaRPr lang="ru-RU" sz="2400" dirty="0"/>
          </a:p>
        </p:txBody>
      </p:sp>
      <p:pic>
        <p:nvPicPr>
          <p:cNvPr id="2050" name="Picture 2" descr="эмблема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00" y="0"/>
            <a:ext cx="1646666" cy="23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9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000" y="369000"/>
            <a:ext cx="87228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Сроки и место подачи заявлений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51000" y="1453422"/>
            <a:ext cx="11115000" cy="45000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5400" dirty="0" smtClean="0">
                <a:solidFill>
                  <a:schemeClr val="tx1"/>
                </a:solidFill>
              </a:rPr>
              <a:t> Заявление на участие в итоговом собеседовании по русскому языку –</a:t>
            </a:r>
            <a:r>
              <a:rPr lang="ru-RU" sz="5400" dirty="0" smtClean="0">
                <a:solidFill>
                  <a:srgbClr val="FF0000"/>
                </a:solidFill>
              </a:rPr>
              <a:t>ноябрь 2024 </a:t>
            </a:r>
            <a:r>
              <a:rPr lang="ru-RU" sz="5400" dirty="0" smtClean="0">
                <a:solidFill>
                  <a:schemeClr val="tx1"/>
                </a:solidFill>
              </a:rPr>
              <a:t>в </a:t>
            </a:r>
            <a:r>
              <a:rPr lang="ru-RU" sz="5400" dirty="0" smtClean="0">
                <a:solidFill>
                  <a:schemeClr val="tx1"/>
                </a:solidFill>
              </a:rPr>
              <a:t>МОУ </a:t>
            </a:r>
            <a:r>
              <a:rPr lang="ru-RU" sz="5400" dirty="0" smtClean="0">
                <a:solidFill>
                  <a:schemeClr val="tx1"/>
                </a:solidFill>
              </a:rPr>
              <a:t>СОШ </a:t>
            </a:r>
            <a:r>
              <a:rPr lang="ru-RU" sz="5400" dirty="0" smtClean="0">
                <a:solidFill>
                  <a:schemeClr val="tx1"/>
                </a:solidFill>
              </a:rPr>
              <a:t>№3</a:t>
            </a:r>
            <a:endParaRPr lang="ru-RU" sz="5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5400" dirty="0" smtClean="0">
                <a:solidFill>
                  <a:schemeClr val="tx1"/>
                </a:solidFill>
              </a:rPr>
              <a:t> Заявление на участие в ЕГЭ (ГВЭ) – до 1 февраля 2025 года </a:t>
            </a:r>
            <a:r>
              <a:rPr lang="ru-RU" sz="5400" dirty="0"/>
              <a:t>включительно в МОУ СОШ №3</a:t>
            </a:r>
          </a:p>
          <a:p>
            <a:pPr>
              <a:buFontTx/>
              <a:buChar char="-"/>
            </a:pP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9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2244</TotalTime>
  <Words>1064</Words>
  <Application>Microsoft Office PowerPoint</Application>
  <PresentationFormat>Произвольный</PresentationFormat>
  <Paragraphs>140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ГИА-2025  по образовательным программам среднего  общего образования</vt:lpstr>
      <vt:lpstr>Порядок и формы проведения государственной итоговой аттестации выпускников 11 классов  в 2024-2025 учебном году </vt:lpstr>
      <vt:lpstr>Презентация PowerPoint</vt:lpstr>
      <vt:lpstr>Информационное сопровождение ГИА</vt:lpstr>
      <vt:lpstr>Документы, регламентирующие проведение ГИА</vt:lpstr>
      <vt:lpstr>Условия допуска к ГИА</vt:lpstr>
      <vt:lpstr>Презентация PowerPoint</vt:lpstr>
      <vt:lpstr>Презентация PowerPoint</vt:lpstr>
      <vt:lpstr>Сроки и место подачи заявлений</vt:lpstr>
      <vt:lpstr>Изменение выбора предметов</vt:lpstr>
      <vt:lpstr>Допуск к ГИА-11 (итоговое сочинение (изложение) по русскому языку</vt:lpstr>
      <vt:lpstr>ЧТО ВАЖНО ЗНАТЬ?</vt:lpstr>
      <vt:lpstr>Важно знать</vt:lpstr>
      <vt:lpstr>Презентация PowerPoint</vt:lpstr>
      <vt:lpstr>Презентация PowerPoint</vt:lpstr>
      <vt:lpstr>Требования к работе  </vt:lpstr>
      <vt:lpstr>Презентация PowerPoint</vt:lpstr>
      <vt:lpstr>Каждый год ФИПИ вносит корректировки  в структуру КИМ и критерии оценивания  экзаменационных заданий на ЕГЭ.  В 2025 году изменились формулировки некоторых  заданий, а также снизился максимальный  первичный балл по нескольким предметам.</vt:lpstr>
      <vt:lpstr>В 2024 году на ФИПИ  былиследующие минимальные  баллы для предметов ЕГЭ:</vt:lpstr>
      <vt:lpstr>Важно! Получить аттестат о получении полного среднего  образования в 2025 году смогут выпускники, преодолевшие пороговые значения по обязательным предметам: русскому языку и математике (базовой или профильной).... установлены  следующие минимальные пороги:...</vt:lpstr>
      <vt:lpstr>Повторно можно сдать ЕГЭ в этом году</vt:lpstr>
      <vt:lpstr>Неудовлетворительный результат</vt:lpstr>
      <vt:lpstr>Аттестат </vt:lpstr>
      <vt:lpstr>Медаль «За особые успехи в учении I и II степеней»</vt:lpstr>
      <vt:lpstr>Презентация PowerPoint</vt:lpstr>
      <vt:lpstr>Лица, допустившие нарушение устанавливаемого порядка проведения ГИА, удаляются с экзамена! Пересдача возможна  ТОЛЬКО через год! Если обучающийся по состоянию здоровья не может  завершить выполнение экзаменационной работы, то  он досрочно покидает аудиторию. Экзамен может быть пересдан в резервные дни.</vt:lpstr>
      <vt:lpstr>Презентация PowerPoint</vt:lpstr>
      <vt:lpstr>Подготовка к ГИА</vt:lpstr>
      <vt:lpstr>Презентация PowerPoint</vt:lpstr>
      <vt:lpstr>ГИА-2025  по образовательным программам среднего общего образования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92</cp:revision>
  <dcterms:created xsi:type="dcterms:W3CDTF">2020-07-05T17:04:43Z</dcterms:created>
  <dcterms:modified xsi:type="dcterms:W3CDTF">2024-11-30T06:31:07Z</dcterms:modified>
</cp:coreProperties>
</file>